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84" r:id="rId3"/>
    <p:sldId id="257" r:id="rId4"/>
    <p:sldId id="274" r:id="rId5"/>
    <p:sldId id="282" r:id="rId6"/>
    <p:sldId id="283" r:id="rId7"/>
    <p:sldId id="275" r:id="rId8"/>
    <p:sldId id="276" r:id="rId9"/>
    <p:sldId id="277" r:id="rId10"/>
    <p:sldId id="278" r:id="rId11"/>
    <p:sldId id="279"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80" r:id="rId26"/>
    <p:sldId id="281" r:id="rId27"/>
    <p:sldId id="285" r:id="rId2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113" d="100"/>
          <a:sy n="113" d="100"/>
        </p:scale>
        <p:origin x="-3024" y="-11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printerSettings" Target="printerSettings/printerSettings1.bin"/><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presProps" Target="presProps.xml"/><Relationship Id="rId31" Type="http://schemas.openxmlformats.org/officeDocument/2006/relationships/viewProps" Target="viewProps.xml"/><Relationship Id="rId32" Type="http://schemas.openxmlformats.org/officeDocument/2006/relationships/theme" Target="theme/theme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US"/>
          </a:p>
        </p:txBody>
      </p:sp>
      <p:sp>
        <p:nvSpPr>
          <p:cNvPr id="4" name="Date Placeholder 3"/>
          <p:cNvSpPr>
            <a:spLocks noGrp="1"/>
          </p:cNvSpPr>
          <p:nvPr>
            <p:ph type="dt" sz="half" idx="10"/>
          </p:nvPr>
        </p:nvSpPr>
        <p:spPr/>
        <p:txBody>
          <a:bodyPr/>
          <a:lstStyle/>
          <a:p>
            <a:fld id="{3791503C-778D-D94A-B5EC-CA2D57FDC292}" type="datetimeFigureOut">
              <a:rPr lang="en-US" smtClean="0"/>
              <a:t>06/09/2016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ED7592-C271-7847-9F75-1B3DC9AE301A}" type="slidenum">
              <a:rPr lang="en-US" smtClean="0"/>
              <a:t>‹#›</a:t>
            </a:fld>
            <a:endParaRPr lang="en-US"/>
          </a:p>
        </p:txBody>
      </p:sp>
    </p:spTree>
    <p:extLst>
      <p:ext uri="{BB962C8B-B14F-4D97-AF65-F5344CB8AC3E}">
        <p14:creationId xmlns:p14="http://schemas.microsoft.com/office/powerpoint/2010/main" val="16248781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3791503C-778D-D94A-B5EC-CA2D57FDC292}" type="datetimeFigureOut">
              <a:rPr lang="en-US" smtClean="0"/>
              <a:t>06/09/2016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ED7592-C271-7847-9F75-1B3DC9AE301A}" type="slidenum">
              <a:rPr lang="en-US" smtClean="0"/>
              <a:t>‹#›</a:t>
            </a:fld>
            <a:endParaRPr lang="en-US"/>
          </a:p>
        </p:txBody>
      </p:sp>
    </p:spTree>
    <p:extLst>
      <p:ext uri="{BB962C8B-B14F-4D97-AF65-F5344CB8AC3E}">
        <p14:creationId xmlns:p14="http://schemas.microsoft.com/office/powerpoint/2010/main" val="16780565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p>
            <a:fld id="{3791503C-778D-D94A-B5EC-CA2D57FDC292}" type="datetimeFigureOut">
              <a:rPr lang="en-US" smtClean="0"/>
              <a:t>06/09/2016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ED7592-C271-7847-9F75-1B3DC9AE301A}" type="slidenum">
              <a:rPr lang="en-US" smtClean="0"/>
              <a:t>‹#›</a:t>
            </a:fld>
            <a:endParaRPr lang="en-US"/>
          </a:p>
        </p:txBody>
      </p:sp>
    </p:spTree>
    <p:extLst>
      <p:ext uri="{BB962C8B-B14F-4D97-AF65-F5344CB8AC3E}">
        <p14:creationId xmlns:p14="http://schemas.microsoft.com/office/powerpoint/2010/main" val="29952799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4"/>
          <p:cNvSpPr>
            <a:spLocks noGrp="1"/>
          </p:cNvSpPr>
          <p:nvPr>
            <p:ph type="dt" sz="half" idx="10"/>
          </p:nvPr>
        </p:nvSpPr>
        <p:spPr/>
        <p:txBody>
          <a:bodyPr/>
          <a:lstStyle/>
          <a:p>
            <a:fld id="{3791503C-778D-D94A-B5EC-CA2D57FDC292}" type="datetimeFigureOut">
              <a:rPr lang="en-US" smtClean="0"/>
              <a:t>06/09/2016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AED7592-C271-7847-9F75-1B3DC9AE301A}" type="slidenum">
              <a:rPr lang="en-US" smtClean="0"/>
              <a:t>‹#›</a:t>
            </a:fld>
            <a:endParaRPr lang="en-US"/>
          </a:p>
        </p:txBody>
      </p:sp>
    </p:spTree>
    <p:extLst>
      <p:ext uri="{BB962C8B-B14F-4D97-AF65-F5344CB8AC3E}">
        <p14:creationId xmlns:p14="http://schemas.microsoft.com/office/powerpoint/2010/main" val="39790436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Date Placeholder 6"/>
          <p:cNvSpPr>
            <a:spLocks noGrp="1"/>
          </p:cNvSpPr>
          <p:nvPr>
            <p:ph type="dt" sz="half" idx="10"/>
          </p:nvPr>
        </p:nvSpPr>
        <p:spPr/>
        <p:txBody>
          <a:bodyPr/>
          <a:lstStyle/>
          <a:p>
            <a:fld id="{3791503C-778D-D94A-B5EC-CA2D57FDC292}" type="datetimeFigureOut">
              <a:rPr lang="en-US" smtClean="0"/>
              <a:t>06/09/2016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AED7592-C271-7847-9F75-1B3DC9AE301A}" type="slidenum">
              <a:rPr lang="en-US" smtClean="0"/>
              <a:t>‹#›</a:t>
            </a:fld>
            <a:endParaRPr lang="en-US"/>
          </a:p>
        </p:txBody>
      </p:sp>
    </p:spTree>
    <p:extLst>
      <p:ext uri="{BB962C8B-B14F-4D97-AF65-F5344CB8AC3E}">
        <p14:creationId xmlns:p14="http://schemas.microsoft.com/office/powerpoint/2010/main" val="67785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3791503C-778D-D94A-B5EC-CA2D57FDC292}" type="datetimeFigureOut">
              <a:rPr lang="en-US" smtClean="0"/>
              <a:t>06/09/2016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AED7592-C271-7847-9F75-1B3DC9AE301A}" type="slidenum">
              <a:rPr lang="en-US" smtClean="0"/>
              <a:t>‹#›</a:t>
            </a:fld>
            <a:endParaRPr lang="en-US"/>
          </a:p>
        </p:txBody>
      </p:sp>
    </p:spTree>
    <p:extLst>
      <p:ext uri="{BB962C8B-B14F-4D97-AF65-F5344CB8AC3E}">
        <p14:creationId xmlns:p14="http://schemas.microsoft.com/office/powerpoint/2010/main" val="8246198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791503C-778D-D94A-B5EC-CA2D57FDC292}" type="datetimeFigureOut">
              <a:rPr lang="en-US" smtClean="0"/>
              <a:t>06/09/2016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AED7592-C271-7847-9F75-1B3DC9AE301A}" type="slidenum">
              <a:rPr lang="en-US" smtClean="0"/>
              <a:t>‹#›</a:t>
            </a:fld>
            <a:endParaRPr lang="en-US"/>
          </a:p>
        </p:txBody>
      </p:sp>
    </p:spTree>
    <p:extLst>
      <p:ext uri="{BB962C8B-B14F-4D97-AF65-F5344CB8AC3E}">
        <p14:creationId xmlns:p14="http://schemas.microsoft.com/office/powerpoint/2010/main" val="7487134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3791503C-778D-D94A-B5EC-CA2D57FDC292}" type="datetimeFigureOut">
              <a:rPr lang="en-US" smtClean="0"/>
              <a:t>06/09/2016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AED7592-C271-7847-9F75-1B3DC9AE301A}" type="slidenum">
              <a:rPr lang="en-US" smtClean="0"/>
              <a:t>‹#›</a:t>
            </a:fld>
            <a:endParaRPr lang="en-US"/>
          </a:p>
        </p:txBody>
      </p:sp>
    </p:spTree>
    <p:extLst>
      <p:ext uri="{BB962C8B-B14F-4D97-AF65-F5344CB8AC3E}">
        <p14:creationId xmlns:p14="http://schemas.microsoft.com/office/powerpoint/2010/main" val="30685595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3791503C-778D-D94A-B5EC-CA2D57FDC292}" type="datetimeFigureOut">
              <a:rPr lang="en-US" smtClean="0"/>
              <a:t>06/09/2016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AED7592-C271-7847-9F75-1B3DC9AE301A}" type="slidenum">
              <a:rPr lang="en-US" smtClean="0"/>
              <a:t>‹#›</a:t>
            </a:fld>
            <a:endParaRPr lang="en-US"/>
          </a:p>
        </p:txBody>
      </p:sp>
    </p:spTree>
    <p:extLst>
      <p:ext uri="{BB962C8B-B14F-4D97-AF65-F5344CB8AC3E}">
        <p14:creationId xmlns:p14="http://schemas.microsoft.com/office/powerpoint/2010/main" val="13855415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3791503C-778D-D94A-B5EC-CA2D57FDC292}" type="datetimeFigureOut">
              <a:rPr lang="en-US" smtClean="0"/>
              <a:t>06/09/2016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ED7592-C271-7847-9F75-1B3DC9AE301A}" type="slidenum">
              <a:rPr lang="en-US" smtClean="0"/>
              <a:t>‹#›</a:t>
            </a:fld>
            <a:endParaRPr lang="en-US"/>
          </a:p>
        </p:txBody>
      </p:sp>
    </p:spTree>
    <p:extLst>
      <p:ext uri="{BB962C8B-B14F-4D97-AF65-F5344CB8AC3E}">
        <p14:creationId xmlns:p14="http://schemas.microsoft.com/office/powerpoint/2010/main" val="38891631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3791503C-778D-D94A-B5EC-CA2D57FDC292}" type="datetimeFigureOut">
              <a:rPr lang="en-US" smtClean="0"/>
              <a:t>06/09/2016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ED7592-C271-7847-9F75-1B3DC9AE301A}" type="slidenum">
              <a:rPr lang="en-US" smtClean="0"/>
              <a:t>‹#›</a:t>
            </a:fld>
            <a:endParaRPr lang="en-US"/>
          </a:p>
        </p:txBody>
      </p:sp>
    </p:spTree>
    <p:extLst>
      <p:ext uri="{BB962C8B-B14F-4D97-AF65-F5344CB8AC3E}">
        <p14:creationId xmlns:p14="http://schemas.microsoft.com/office/powerpoint/2010/main" val="1159225135"/>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91503C-778D-D94A-B5EC-CA2D57FDC292}" type="datetimeFigureOut">
              <a:rPr lang="en-US" smtClean="0"/>
              <a:t>06/09/2016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ED7592-C271-7847-9F75-1B3DC9AE301A}" type="slidenum">
              <a:rPr lang="en-US" smtClean="0"/>
              <a:t>‹#›</a:t>
            </a:fld>
            <a:endParaRPr lang="en-US"/>
          </a:p>
        </p:txBody>
      </p:sp>
    </p:spTree>
    <p:extLst>
      <p:ext uri="{BB962C8B-B14F-4D97-AF65-F5344CB8AC3E}">
        <p14:creationId xmlns:p14="http://schemas.microsoft.com/office/powerpoint/2010/main" val="82634212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3200" dirty="0" smtClean="0"/>
              <a:t>Management of Coeliac Disease in Primary Care</a:t>
            </a:r>
            <a:endParaRPr lang="en-US" sz="3200" dirty="0"/>
          </a:p>
        </p:txBody>
      </p:sp>
      <p:sp>
        <p:nvSpPr>
          <p:cNvPr id="3" name="Subtitle 2"/>
          <p:cNvSpPr>
            <a:spLocks noGrp="1"/>
          </p:cNvSpPr>
          <p:nvPr>
            <p:ph type="subTitle" idx="1"/>
          </p:nvPr>
        </p:nvSpPr>
        <p:spPr/>
        <p:txBody>
          <a:bodyPr>
            <a:normAutofit/>
          </a:bodyPr>
          <a:lstStyle/>
          <a:p>
            <a:r>
              <a:rPr lang="en-US" sz="2800" dirty="0" err="1" smtClean="0"/>
              <a:t>Dr</a:t>
            </a:r>
            <a:r>
              <a:rPr lang="en-US" sz="2800" dirty="0" smtClean="0"/>
              <a:t> Sanjay Gupta</a:t>
            </a:r>
          </a:p>
          <a:p>
            <a:r>
              <a:rPr lang="en-US" sz="2800" dirty="0" smtClean="0"/>
              <a:t>Consultant Gastroenterologist</a:t>
            </a:r>
            <a:endParaRPr lang="en-US" sz="2800" dirty="0"/>
          </a:p>
        </p:txBody>
      </p:sp>
    </p:spTree>
    <p:extLst>
      <p:ext uri="{BB962C8B-B14F-4D97-AF65-F5344CB8AC3E}">
        <p14:creationId xmlns:p14="http://schemas.microsoft.com/office/powerpoint/2010/main" val="31417369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Topics covered</a:t>
            </a:r>
            <a:endParaRPr lang="en-US" sz="3200" dirty="0"/>
          </a:p>
        </p:txBody>
      </p:sp>
      <p:sp>
        <p:nvSpPr>
          <p:cNvPr id="3" name="Content Placeholder 2"/>
          <p:cNvSpPr>
            <a:spLocks noGrp="1"/>
          </p:cNvSpPr>
          <p:nvPr>
            <p:ph idx="1"/>
          </p:nvPr>
        </p:nvSpPr>
        <p:spPr/>
        <p:txBody>
          <a:bodyPr/>
          <a:lstStyle/>
          <a:p>
            <a:r>
              <a:rPr lang="en-US" dirty="0" smtClean="0"/>
              <a:t>Epidemiology of coeliac disease</a:t>
            </a:r>
          </a:p>
          <a:p>
            <a:r>
              <a:rPr lang="en-US" dirty="0" smtClean="0"/>
              <a:t>Complications and prognosis</a:t>
            </a:r>
          </a:p>
          <a:p>
            <a:r>
              <a:rPr lang="en-US" dirty="0" smtClean="0"/>
              <a:t>Management in primary care</a:t>
            </a:r>
          </a:p>
          <a:p>
            <a:r>
              <a:rPr lang="en-US" dirty="0" smtClean="0"/>
              <a:t>Prescriptions</a:t>
            </a:r>
          </a:p>
          <a:p>
            <a:endParaRPr lang="en-US" dirty="0" smtClean="0"/>
          </a:p>
          <a:p>
            <a:endParaRPr lang="en-US" dirty="0"/>
          </a:p>
        </p:txBody>
      </p:sp>
    </p:spTree>
    <p:extLst>
      <p:ext uri="{BB962C8B-B14F-4D97-AF65-F5344CB8AC3E}">
        <p14:creationId xmlns:p14="http://schemas.microsoft.com/office/powerpoint/2010/main" val="734416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84641" y="2989313"/>
            <a:ext cx="6169988" cy="3108544"/>
          </a:xfrm>
          <a:prstGeom prst="rect">
            <a:avLst/>
          </a:prstGeom>
        </p:spPr>
        <p:txBody>
          <a:bodyPr wrap="square">
            <a:spAutoFit/>
          </a:bodyPr>
          <a:lstStyle/>
          <a:p>
            <a:r>
              <a:rPr lang="en-US" sz="2800" dirty="0" smtClean="0"/>
              <a:t>Coeliac disease</a:t>
            </a:r>
          </a:p>
          <a:p>
            <a:r>
              <a:rPr lang="en-US" sz="2800" dirty="0" smtClean="0"/>
              <a:t>March 2016</a:t>
            </a:r>
          </a:p>
          <a:p>
            <a:r>
              <a:rPr lang="en-US" sz="2800" dirty="0" smtClean="0"/>
              <a:t>Scenario: Management of confirmed coeliac disease</a:t>
            </a:r>
          </a:p>
          <a:p>
            <a:r>
              <a:rPr lang="en-US" sz="2800" dirty="0" smtClean="0"/>
              <a:t>Age from 6 months onwards</a:t>
            </a:r>
          </a:p>
          <a:p>
            <a:endParaRPr lang="en-US" sz="2800" dirty="0" smtClean="0"/>
          </a:p>
          <a:p>
            <a:r>
              <a:rPr lang="en-US" sz="2800" dirty="0" smtClean="0"/>
              <a:t>Management in primary care</a:t>
            </a:r>
            <a:endParaRPr lang="en-US" sz="2800" dirty="0"/>
          </a:p>
        </p:txBody>
      </p:sp>
      <p:pic>
        <p:nvPicPr>
          <p:cNvPr id="4" name="Picture 3"/>
          <p:cNvPicPr>
            <a:picLocks noChangeAspect="1"/>
          </p:cNvPicPr>
          <p:nvPr/>
        </p:nvPicPr>
        <p:blipFill>
          <a:blip r:embed="rId2"/>
          <a:stretch>
            <a:fillRect/>
          </a:stretch>
        </p:blipFill>
        <p:spPr>
          <a:xfrm>
            <a:off x="0" y="628533"/>
            <a:ext cx="9144000" cy="1593056"/>
          </a:xfrm>
          <a:prstGeom prst="rect">
            <a:avLst/>
          </a:prstGeom>
        </p:spPr>
      </p:pic>
    </p:spTree>
    <p:extLst>
      <p:ext uri="{BB962C8B-B14F-4D97-AF65-F5344CB8AC3E}">
        <p14:creationId xmlns:p14="http://schemas.microsoft.com/office/powerpoint/2010/main" val="27981073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26653" y="782356"/>
            <a:ext cx="7644992" cy="4093428"/>
          </a:xfrm>
          <a:prstGeom prst="rect">
            <a:avLst/>
          </a:prstGeom>
        </p:spPr>
        <p:txBody>
          <a:bodyPr wrap="square">
            <a:spAutoFit/>
          </a:bodyPr>
          <a:lstStyle/>
          <a:p>
            <a:pPr marL="285750" indent="-285750">
              <a:buFont typeface="Arial"/>
              <a:buChar char="•"/>
            </a:pPr>
            <a:r>
              <a:rPr lang="en-US" sz="2000" dirty="0" smtClean="0"/>
              <a:t>How common is it?</a:t>
            </a:r>
          </a:p>
          <a:p>
            <a:pPr marL="800100" lvl="1" indent="-342900">
              <a:buFont typeface="Courier New"/>
              <a:buChar char="o"/>
            </a:pPr>
            <a:r>
              <a:rPr lang="en-US" sz="2000" dirty="0" smtClean="0"/>
              <a:t>The incidence of diagnosed coeliac disease is increasing worldwide. -The prevalence of coeliac disease globally is estimated to be 1% with variations among countries, for example the prevalence of coeliac disease is 2% in Finland and 0.3% in Germany [WGO, 2012]. </a:t>
            </a:r>
          </a:p>
          <a:p>
            <a:pPr marL="800100" lvl="1" indent="-342900">
              <a:buFont typeface="Courier New"/>
              <a:buChar char="o"/>
            </a:pPr>
            <a:r>
              <a:rPr lang="en-US" sz="2000" dirty="0" smtClean="0"/>
              <a:t>Population screening data suggest that the incidence of coeliac disease in the UK is 1 in 100 people [BSPGHAN, 2013]. </a:t>
            </a:r>
          </a:p>
          <a:p>
            <a:pPr marL="800100" lvl="1" indent="-342900">
              <a:buFont typeface="Courier New"/>
              <a:buChar char="o"/>
            </a:pPr>
            <a:r>
              <a:rPr lang="en-US" sz="2000" dirty="0" smtClean="0"/>
              <a:t>Coeliac disease is under-diagnosed, and it is estimated that for every person diagnosed with coeliac disease, seven to eight people remain undiagnosed [Mooney, P. et al., 2014]. </a:t>
            </a:r>
          </a:p>
          <a:p>
            <a:pPr marL="800100" lvl="1" indent="-342900">
              <a:buFont typeface="Courier New"/>
              <a:buChar char="o"/>
            </a:pPr>
            <a:r>
              <a:rPr lang="en-US" sz="2000" dirty="0" smtClean="0"/>
              <a:t>Coeliac disease is approximately twice as common in females than males [Mooney, P. et al., 2014].</a:t>
            </a:r>
            <a:endParaRPr lang="en-US" sz="2000" dirty="0"/>
          </a:p>
        </p:txBody>
      </p:sp>
    </p:spTree>
    <p:extLst>
      <p:ext uri="{BB962C8B-B14F-4D97-AF65-F5344CB8AC3E}">
        <p14:creationId xmlns:p14="http://schemas.microsoft.com/office/powerpoint/2010/main" val="27666984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663700" y="1104900"/>
            <a:ext cx="5803900" cy="4635500"/>
          </a:xfrm>
          <a:prstGeom prst="rect">
            <a:avLst/>
          </a:prstGeom>
        </p:spPr>
      </p:pic>
    </p:spTree>
    <p:extLst>
      <p:ext uri="{BB962C8B-B14F-4D97-AF65-F5344CB8AC3E}">
        <p14:creationId xmlns:p14="http://schemas.microsoft.com/office/powerpoint/2010/main" val="35928518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Shot 2016-09-04 at 22.45.20.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4833" y="2066187"/>
            <a:ext cx="8140700" cy="2984500"/>
          </a:xfrm>
          <a:prstGeom prst="rect">
            <a:avLst/>
          </a:prstGeom>
        </p:spPr>
      </p:pic>
      <p:sp>
        <p:nvSpPr>
          <p:cNvPr id="4" name="TextBox 3"/>
          <p:cNvSpPr txBox="1"/>
          <p:nvPr/>
        </p:nvSpPr>
        <p:spPr>
          <a:xfrm>
            <a:off x="2516960" y="686514"/>
            <a:ext cx="4136319" cy="646331"/>
          </a:xfrm>
          <a:prstGeom prst="rect">
            <a:avLst/>
          </a:prstGeom>
          <a:noFill/>
        </p:spPr>
        <p:txBody>
          <a:bodyPr wrap="none" rtlCol="0">
            <a:spAutoFit/>
          </a:bodyPr>
          <a:lstStyle/>
          <a:p>
            <a:r>
              <a:rPr lang="en-US" sz="3600" dirty="0" smtClean="0"/>
              <a:t>Prevalence of coeliac</a:t>
            </a:r>
            <a:endParaRPr lang="en-US" sz="3600" dirty="0"/>
          </a:p>
        </p:txBody>
      </p:sp>
    </p:spTree>
    <p:extLst>
      <p:ext uri="{BB962C8B-B14F-4D97-AF65-F5344CB8AC3E}">
        <p14:creationId xmlns:p14="http://schemas.microsoft.com/office/powerpoint/2010/main" val="9869427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52985" y="674281"/>
            <a:ext cx="7203938" cy="5355311"/>
          </a:xfrm>
          <a:prstGeom prst="rect">
            <a:avLst/>
          </a:prstGeom>
        </p:spPr>
        <p:txBody>
          <a:bodyPr wrap="square">
            <a:spAutoFit/>
          </a:bodyPr>
          <a:lstStyle/>
          <a:p>
            <a:pPr marL="285750" indent="-285750">
              <a:buFont typeface="Arial"/>
              <a:buChar char="•"/>
            </a:pPr>
            <a:r>
              <a:rPr lang="en-US" sz="1900" dirty="0" smtClean="0"/>
              <a:t>What are the complications?</a:t>
            </a:r>
          </a:p>
          <a:p>
            <a:r>
              <a:rPr lang="en-US" sz="1900" dirty="0" smtClean="0"/>
              <a:t>Common complications of coeliac disease are caused by </a:t>
            </a:r>
            <a:r>
              <a:rPr lang="en-US" sz="1900" dirty="0" err="1" smtClean="0"/>
              <a:t>malabsorption</a:t>
            </a:r>
            <a:r>
              <a:rPr lang="en-US" sz="1900" dirty="0" smtClean="0"/>
              <a:t>, such as [NICE, 2015]:</a:t>
            </a:r>
          </a:p>
          <a:p>
            <a:pPr marL="742950" lvl="1" indent="-285750">
              <a:buFont typeface="Courier New"/>
              <a:buChar char="o"/>
            </a:pPr>
            <a:r>
              <a:rPr lang="en-US" sz="1900" dirty="0" err="1" smtClean="0"/>
              <a:t>Anaemia</a:t>
            </a:r>
            <a:r>
              <a:rPr lang="en-US" sz="1900" dirty="0" smtClean="0"/>
              <a:t>, due to deficiency of iron, </a:t>
            </a:r>
            <a:r>
              <a:rPr lang="en-US" sz="1900" dirty="0" err="1" smtClean="0"/>
              <a:t>folate</a:t>
            </a:r>
            <a:r>
              <a:rPr lang="en-US" sz="1900" dirty="0" smtClean="0"/>
              <a:t>, or vitamin B12 .</a:t>
            </a:r>
          </a:p>
          <a:p>
            <a:pPr marL="742950" lvl="1" indent="-285750">
              <a:buFont typeface="Courier New"/>
              <a:buChar char="o"/>
            </a:pPr>
            <a:r>
              <a:rPr lang="en-US" sz="1900" dirty="0" smtClean="0"/>
              <a:t>Osteoporosis, due to </a:t>
            </a:r>
            <a:r>
              <a:rPr lang="en-US" sz="1900" dirty="0" err="1" smtClean="0"/>
              <a:t>malabsorption</a:t>
            </a:r>
            <a:r>
              <a:rPr lang="en-US" sz="1900" dirty="0" smtClean="0"/>
              <a:t> of calcium and/or vitamin D.</a:t>
            </a:r>
          </a:p>
          <a:p>
            <a:pPr lvl="1"/>
            <a:endParaRPr lang="en-US" sz="1900" dirty="0" smtClean="0"/>
          </a:p>
          <a:p>
            <a:pPr marL="285750" indent="-285750">
              <a:buFont typeface="Arial"/>
              <a:buChar char="•"/>
            </a:pPr>
            <a:r>
              <a:rPr lang="en-US" sz="1900" dirty="0" smtClean="0"/>
              <a:t>Other complications include [</a:t>
            </a:r>
            <a:r>
              <a:rPr lang="en-US" sz="1900" dirty="0" err="1" smtClean="0"/>
              <a:t>Lebwohl</a:t>
            </a:r>
            <a:r>
              <a:rPr lang="en-US" sz="1900" dirty="0" smtClean="0"/>
              <a:t>, B. et al., 2015; NICE, 2015; SIGN, 2015]:</a:t>
            </a:r>
          </a:p>
          <a:p>
            <a:pPr marL="742950" lvl="1" indent="-285750">
              <a:buFont typeface="Courier New"/>
              <a:buChar char="o"/>
            </a:pPr>
            <a:r>
              <a:rPr lang="en-US" sz="1900" dirty="0"/>
              <a:t>I</a:t>
            </a:r>
            <a:r>
              <a:rPr lang="en-US" sz="1900" dirty="0" smtClean="0"/>
              <a:t>ncreased risk of fragility fractures.</a:t>
            </a:r>
          </a:p>
          <a:p>
            <a:pPr marL="742950" lvl="1" indent="-285750">
              <a:buFont typeface="Courier New"/>
              <a:buChar char="o"/>
            </a:pPr>
            <a:r>
              <a:rPr lang="en-US" sz="1900" dirty="0" smtClean="0"/>
              <a:t>Chronic pancreatitis with pancreatic insufficiency.</a:t>
            </a:r>
          </a:p>
          <a:p>
            <a:pPr marL="742950" lvl="1" indent="-285750">
              <a:buFont typeface="Courier New"/>
              <a:buChar char="o"/>
            </a:pPr>
            <a:r>
              <a:rPr lang="en-US" sz="1900" dirty="0" err="1" smtClean="0"/>
              <a:t>Hepatobiliary</a:t>
            </a:r>
            <a:r>
              <a:rPr lang="en-US" sz="1900" dirty="0" smtClean="0"/>
              <a:t> abnormalities such as autoimmune hepatitis, primary biliary cirrhosis, and primary </a:t>
            </a:r>
            <a:r>
              <a:rPr lang="en-US" sz="1900" dirty="0" err="1" smtClean="0"/>
              <a:t>sclerosing</a:t>
            </a:r>
            <a:r>
              <a:rPr lang="en-US" sz="1900" dirty="0" smtClean="0"/>
              <a:t> cholangitis.</a:t>
            </a:r>
          </a:p>
          <a:p>
            <a:pPr marL="742950" lvl="1" indent="-285750">
              <a:buFont typeface="Courier New"/>
              <a:buChar char="o"/>
            </a:pPr>
            <a:r>
              <a:rPr lang="en-US" sz="1900" dirty="0" smtClean="0"/>
              <a:t>Splenic dysfunction. </a:t>
            </a:r>
          </a:p>
          <a:p>
            <a:pPr marL="742950" lvl="1" indent="-285750">
              <a:buFont typeface="Courier New"/>
              <a:buChar char="o"/>
            </a:pPr>
            <a:r>
              <a:rPr lang="en-US" sz="1900" dirty="0" smtClean="0"/>
              <a:t>Subfertility.</a:t>
            </a:r>
          </a:p>
          <a:p>
            <a:pPr marL="742950" lvl="1" indent="-285750">
              <a:buFont typeface="Courier New"/>
              <a:buChar char="o"/>
            </a:pPr>
            <a:r>
              <a:rPr lang="en-US" sz="1900" dirty="0" smtClean="0"/>
              <a:t>Bacterial overgrowth.</a:t>
            </a:r>
          </a:p>
          <a:p>
            <a:pPr marL="742950" lvl="1" indent="-285750">
              <a:buFont typeface="Courier New"/>
              <a:buChar char="o"/>
            </a:pPr>
            <a:r>
              <a:rPr lang="en-US" sz="1900" dirty="0" smtClean="0"/>
              <a:t>Lactose intolerance.</a:t>
            </a:r>
          </a:p>
          <a:p>
            <a:pPr marL="742950" lvl="1" indent="-285750">
              <a:buFont typeface="Courier New"/>
              <a:buChar char="o"/>
            </a:pPr>
            <a:r>
              <a:rPr lang="en-US" sz="1900" dirty="0" smtClean="0"/>
              <a:t>Microscopic colitis.</a:t>
            </a:r>
          </a:p>
        </p:txBody>
      </p:sp>
    </p:spTree>
    <p:extLst>
      <p:ext uri="{BB962C8B-B14F-4D97-AF65-F5344CB8AC3E}">
        <p14:creationId xmlns:p14="http://schemas.microsoft.com/office/powerpoint/2010/main" val="774985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83068" y="977707"/>
            <a:ext cx="5933977" cy="3170099"/>
          </a:xfrm>
          <a:prstGeom prst="rect">
            <a:avLst/>
          </a:prstGeom>
        </p:spPr>
        <p:txBody>
          <a:bodyPr wrap="square">
            <a:spAutoFit/>
          </a:bodyPr>
          <a:lstStyle/>
          <a:p>
            <a:pPr marL="800100" lvl="1" indent="-342900">
              <a:buFont typeface="Courier New"/>
              <a:buChar char="o"/>
            </a:pPr>
            <a:r>
              <a:rPr lang="en-US" sz="2000" dirty="0" smtClean="0"/>
              <a:t>Malignancy, such as Hodgkin's and non-Hodgkin's lymphoma, small intestinal adenocarcinoma, and pancreatic cancer.</a:t>
            </a:r>
          </a:p>
          <a:p>
            <a:pPr marL="800100" lvl="1" indent="-342900">
              <a:buFont typeface="Courier New"/>
              <a:buChar char="o"/>
            </a:pPr>
            <a:r>
              <a:rPr lang="en-US" sz="2000" dirty="0" smtClean="0"/>
              <a:t>Refractory coeliac disease , which is a rare condition, but carries with it an increased risk of lymphoma and high rates of morbidity and mortality.</a:t>
            </a:r>
          </a:p>
          <a:p>
            <a:pPr marL="342900" indent="-342900">
              <a:buFont typeface="Arial"/>
              <a:buChar char="•"/>
            </a:pPr>
            <a:r>
              <a:rPr lang="en-US" sz="2000" dirty="0" smtClean="0"/>
              <a:t>Children may also have [BSPGHAN, 2013]:</a:t>
            </a:r>
          </a:p>
          <a:p>
            <a:pPr marL="800100" lvl="1" indent="-342900">
              <a:buFont typeface="Courier New"/>
              <a:buChar char="o"/>
            </a:pPr>
            <a:r>
              <a:rPr lang="en-US" sz="2000" dirty="0" smtClean="0"/>
              <a:t>Faltering growth.</a:t>
            </a:r>
          </a:p>
          <a:p>
            <a:pPr marL="800100" lvl="1" indent="-342900">
              <a:buFont typeface="Courier New"/>
              <a:buChar char="o"/>
            </a:pPr>
            <a:r>
              <a:rPr lang="en-US" sz="2000" dirty="0" smtClean="0"/>
              <a:t>Delayed puberty.</a:t>
            </a:r>
            <a:endParaRPr lang="en-US" sz="2000" dirty="0"/>
          </a:p>
        </p:txBody>
      </p:sp>
    </p:spTree>
    <p:extLst>
      <p:ext uri="{BB962C8B-B14F-4D97-AF65-F5344CB8AC3E}">
        <p14:creationId xmlns:p14="http://schemas.microsoft.com/office/powerpoint/2010/main" val="2509005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58722" y="751344"/>
            <a:ext cx="6675724" cy="4770536"/>
          </a:xfrm>
          <a:prstGeom prst="rect">
            <a:avLst/>
          </a:prstGeom>
        </p:spPr>
        <p:txBody>
          <a:bodyPr wrap="square">
            <a:spAutoFit/>
          </a:bodyPr>
          <a:lstStyle/>
          <a:p>
            <a:pPr marL="285750" indent="-285750">
              <a:buFont typeface="Arial"/>
              <a:buChar char="•"/>
            </a:pPr>
            <a:r>
              <a:rPr lang="en-US" sz="1900" dirty="0" smtClean="0"/>
              <a:t>What is the prognosis?</a:t>
            </a:r>
          </a:p>
          <a:p>
            <a:pPr marL="742950" lvl="1" indent="-285750">
              <a:buFont typeface="Courier New"/>
              <a:buChar char="o"/>
            </a:pPr>
            <a:r>
              <a:rPr lang="en-US" sz="1900" dirty="0" smtClean="0"/>
              <a:t>The majority of people with confirmed coeliac disease report a rapid clinical improvement after starting a gluten-free diet, however 5–30% will have ongoing symptoms and some (numbers not specified) will still have persisting symptoms after 6 to 12 months [NICE, 2015].</a:t>
            </a:r>
          </a:p>
          <a:p>
            <a:pPr marL="285750" indent="-285750">
              <a:buFont typeface="Arial"/>
              <a:buChar char="•"/>
            </a:pPr>
            <a:r>
              <a:rPr lang="en-US" sz="1900" dirty="0" smtClean="0"/>
              <a:t>Life expectancy for people with:</a:t>
            </a:r>
          </a:p>
          <a:p>
            <a:pPr marL="742950" lvl="1" indent="-285750">
              <a:buFont typeface="Courier New"/>
              <a:buChar char="o"/>
            </a:pPr>
            <a:r>
              <a:rPr lang="en-US" sz="1900" dirty="0" smtClean="0"/>
              <a:t>Diagnosed coeliac disease, who are adhering to a gluten-free diet, is the same as for the general population [Mooney, P. et al., 2014].</a:t>
            </a:r>
          </a:p>
          <a:p>
            <a:pPr marL="742950" lvl="1" indent="-285750">
              <a:buFont typeface="Courier New"/>
              <a:buChar char="o"/>
            </a:pPr>
            <a:r>
              <a:rPr lang="en-US" sz="1900" dirty="0" smtClean="0"/>
              <a:t>Coeliac disease (diagnosed or undiagnosed) who are not adhering to a gluten-free diet, may be less than the general population [</a:t>
            </a:r>
            <a:r>
              <a:rPr lang="en-US" sz="1900" dirty="0" err="1" smtClean="0"/>
              <a:t>Lebwohl</a:t>
            </a:r>
            <a:r>
              <a:rPr lang="en-US" sz="1900" dirty="0" smtClean="0"/>
              <a:t>, B. et al., 2015].</a:t>
            </a:r>
          </a:p>
          <a:p>
            <a:pPr marL="742950" lvl="1" indent="-285750">
              <a:buFont typeface="Courier New"/>
              <a:buChar char="o"/>
            </a:pPr>
            <a:r>
              <a:rPr lang="en-US" sz="1900" dirty="0" smtClean="0"/>
              <a:t>Refractory disease  — is lower than that of the general population, because of the increased incidence of intestinal lymphoma [WGO, 2012].</a:t>
            </a:r>
            <a:endParaRPr lang="en-US" sz="1900" dirty="0"/>
          </a:p>
        </p:txBody>
      </p:sp>
    </p:spTree>
    <p:extLst>
      <p:ext uri="{BB962C8B-B14F-4D97-AF65-F5344CB8AC3E}">
        <p14:creationId xmlns:p14="http://schemas.microsoft.com/office/powerpoint/2010/main" val="40249800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44073" y="701987"/>
            <a:ext cx="7276301" cy="5324535"/>
          </a:xfrm>
          <a:prstGeom prst="rect">
            <a:avLst/>
          </a:prstGeom>
        </p:spPr>
        <p:txBody>
          <a:bodyPr wrap="square">
            <a:spAutoFit/>
          </a:bodyPr>
          <a:lstStyle/>
          <a:p>
            <a:pPr marL="285750" indent="-285750">
              <a:buFont typeface="Arial"/>
              <a:buChar char="•"/>
            </a:pPr>
            <a:r>
              <a:rPr lang="en-US" sz="2000" dirty="0" smtClean="0"/>
              <a:t>What are the causes and predisposing factors?</a:t>
            </a:r>
          </a:p>
          <a:p>
            <a:r>
              <a:rPr lang="en-US" sz="2000" dirty="0" smtClean="0"/>
              <a:t>Coeliac disease is caused by a heightened immunological response to ingested gluten. The reason for this is not yet known, but predisposing factors have been identified:</a:t>
            </a:r>
          </a:p>
          <a:p>
            <a:endParaRPr lang="en-US" sz="2000" dirty="0" smtClean="0"/>
          </a:p>
          <a:p>
            <a:pPr marL="800100" lvl="1" indent="-342900">
              <a:buFont typeface="Courier New"/>
              <a:buChar char="o"/>
            </a:pPr>
            <a:r>
              <a:rPr lang="en-US" sz="2000" dirty="0" smtClean="0"/>
              <a:t>Genetic predisposition:</a:t>
            </a:r>
          </a:p>
          <a:p>
            <a:pPr lvl="1"/>
            <a:r>
              <a:rPr lang="en-US" sz="2000" dirty="0" smtClean="0"/>
              <a:t>There is a close association between coeliac disease and human leukocyte antigens (HLA). Not all people with HLA will develop coeliac disease, however the absence of HLA in a person with suspected coeliac disease means that they do not have, and will never develop, coeliac disease [NICE, 2015].  </a:t>
            </a:r>
          </a:p>
          <a:p>
            <a:pPr marL="800100" lvl="1" indent="-342900">
              <a:buFont typeface="Courier New"/>
              <a:buChar char="o"/>
            </a:pPr>
            <a:r>
              <a:rPr lang="en-US" sz="2000" dirty="0" smtClean="0"/>
              <a:t>People with a first-degree relative with coeliac disease have a 4–17% increased lifetime risk of developing coeliac disease. Of those who are homozygous for HLA DQ2, the estimated risk increases to 26%. The risk is also increased in second-degree relatives, but to a smaller extent and the exact prevalence is not known [</a:t>
            </a:r>
            <a:r>
              <a:rPr lang="en-US" sz="2000" dirty="0" err="1" smtClean="0"/>
              <a:t>Lebwohl</a:t>
            </a:r>
            <a:r>
              <a:rPr lang="en-US" sz="2000" dirty="0" smtClean="0"/>
              <a:t>, B. et al., 2015].</a:t>
            </a:r>
            <a:endParaRPr lang="en-US" sz="2000" dirty="0"/>
          </a:p>
        </p:txBody>
      </p:sp>
    </p:spTree>
    <p:extLst>
      <p:ext uri="{BB962C8B-B14F-4D97-AF65-F5344CB8AC3E}">
        <p14:creationId xmlns:p14="http://schemas.microsoft.com/office/powerpoint/2010/main" val="4164769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63987" y="1041216"/>
            <a:ext cx="5342819" cy="1938992"/>
          </a:xfrm>
          <a:prstGeom prst="rect">
            <a:avLst/>
          </a:prstGeom>
        </p:spPr>
        <p:txBody>
          <a:bodyPr wrap="square">
            <a:spAutoFit/>
          </a:bodyPr>
          <a:lstStyle/>
          <a:p>
            <a:pPr marL="285750" indent="-285750">
              <a:buFont typeface="Arial"/>
              <a:buChar char="•"/>
            </a:pPr>
            <a:r>
              <a:rPr lang="en-US" sz="2000" dirty="0" smtClean="0"/>
              <a:t>Immunological factors:</a:t>
            </a:r>
          </a:p>
          <a:p>
            <a:pPr marL="800100" lvl="1" indent="-342900">
              <a:buFont typeface="Courier New"/>
              <a:buChar char="o"/>
            </a:pPr>
            <a:r>
              <a:rPr lang="en-US" sz="2000" dirty="0" smtClean="0"/>
              <a:t>People with other autoimmune conditions such as type 1 diabetes mellitus and autoimmune thyroid disease have an increased risk of developing coeliac disease [NICE, 2015].</a:t>
            </a:r>
            <a:endParaRPr lang="en-US" sz="2000" dirty="0"/>
          </a:p>
        </p:txBody>
      </p:sp>
    </p:spTree>
    <p:extLst>
      <p:ext uri="{BB962C8B-B14F-4D97-AF65-F5344CB8AC3E}">
        <p14:creationId xmlns:p14="http://schemas.microsoft.com/office/powerpoint/2010/main" val="38233144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20417" y="597963"/>
            <a:ext cx="7496142" cy="5262980"/>
          </a:xfrm>
          <a:prstGeom prst="rect">
            <a:avLst/>
          </a:prstGeom>
        </p:spPr>
        <p:txBody>
          <a:bodyPr wrap="square">
            <a:spAutoFit/>
          </a:bodyPr>
          <a:lstStyle/>
          <a:p>
            <a:r>
              <a:rPr lang="en-US" sz="2100" b="1" dirty="0" smtClean="0"/>
              <a:t>Arrange annual review of a person with confirmed coeliac disease and ensure the following is covered: </a:t>
            </a:r>
          </a:p>
          <a:p>
            <a:endParaRPr lang="en-US" sz="2100" dirty="0" smtClean="0"/>
          </a:p>
          <a:p>
            <a:pPr marL="342900" indent="-342900">
              <a:buFont typeface="Courier New"/>
              <a:buChar char="o"/>
            </a:pPr>
            <a:r>
              <a:rPr lang="en-US" sz="2100" dirty="0" smtClean="0"/>
              <a:t>Ensure the person has received adequate advice and information on coeliac disease and gluten-free diets.</a:t>
            </a:r>
          </a:p>
          <a:p>
            <a:pPr marL="342900" indent="-342900">
              <a:buFont typeface="Courier New"/>
              <a:buChar char="o"/>
            </a:pPr>
            <a:r>
              <a:rPr lang="en-US" sz="2100" dirty="0" smtClean="0"/>
              <a:t>Assess the person's adherence to a nutritious, varied, gluten-free diet. </a:t>
            </a:r>
          </a:p>
          <a:p>
            <a:pPr marL="342900" indent="-342900">
              <a:buFont typeface="Courier New"/>
              <a:buChar char="o"/>
            </a:pPr>
            <a:r>
              <a:rPr lang="en-US" sz="2100" dirty="0" smtClean="0"/>
              <a:t>Review the type and quantity of gluten-free foods that have been prescribed, and adjust the prescription accordingly.</a:t>
            </a:r>
          </a:p>
          <a:p>
            <a:pPr marL="342900" indent="-342900">
              <a:buFont typeface="Courier New"/>
              <a:buChar char="o"/>
            </a:pPr>
            <a:r>
              <a:rPr lang="en-US" sz="2100" dirty="0" smtClean="0"/>
              <a:t>Do not routinely recommend nutritional supplements to prevent nutritional deficiencies, however:</a:t>
            </a:r>
          </a:p>
          <a:p>
            <a:pPr marL="342900" indent="-342900">
              <a:buFont typeface="Courier New"/>
              <a:buChar char="o"/>
            </a:pPr>
            <a:r>
              <a:rPr lang="en-US" sz="2100" dirty="0" smtClean="0"/>
              <a:t>Advise on high-dose folic acid supplementation (5 mg once daily) for women who are pregnant, or who are planning a pregnancy. </a:t>
            </a:r>
          </a:p>
          <a:p>
            <a:pPr marL="342900" indent="-342900">
              <a:buFont typeface="Courier New"/>
              <a:buChar char="o"/>
            </a:pPr>
            <a:r>
              <a:rPr lang="en-US" sz="2100" dirty="0" smtClean="0"/>
              <a:t>Some people may require specific supplements such as calcium and vitamin D if their dietary intake is insufficient.</a:t>
            </a:r>
            <a:endParaRPr lang="en-US" sz="2100" dirty="0"/>
          </a:p>
        </p:txBody>
      </p:sp>
    </p:spTree>
    <p:extLst>
      <p:ext uri="{BB962C8B-B14F-4D97-AF65-F5344CB8AC3E}">
        <p14:creationId xmlns:p14="http://schemas.microsoft.com/office/powerpoint/2010/main" val="13180524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30509" y="769510"/>
            <a:ext cx="7712747" cy="2923878"/>
          </a:xfrm>
          <a:prstGeom prst="rect">
            <a:avLst/>
          </a:prstGeom>
        </p:spPr>
        <p:txBody>
          <a:bodyPr wrap="square">
            <a:spAutoFit/>
          </a:bodyPr>
          <a:lstStyle/>
          <a:p>
            <a:pPr marL="342900" indent="-342900">
              <a:buFont typeface="Arial"/>
              <a:buChar char="•"/>
            </a:pPr>
            <a:r>
              <a:rPr lang="en-US" sz="2300" dirty="0" smtClean="0"/>
              <a:t>Assess for symptoms and signs of coeliac disease, its complications and associated conditions:</a:t>
            </a:r>
          </a:p>
          <a:p>
            <a:pPr marL="800100" lvl="1" indent="-342900">
              <a:buFont typeface="Courier New"/>
              <a:buChar char="o"/>
            </a:pPr>
            <a:r>
              <a:rPr lang="en-US" sz="2300" dirty="0" smtClean="0"/>
              <a:t>Ask about gastrointestinal symptoms such as </a:t>
            </a:r>
            <a:r>
              <a:rPr lang="en-US" sz="2300" dirty="0" err="1" smtClean="0"/>
              <a:t>diarrhoea</a:t>
            </a:r>
            <a:r>
              <a:rPr lang="en-US" sz="2300" dirty="0" smtClean="0"/>
              <a:t>, abdominal pain, and blood in the stools.</a:t>
            </a:r>
          </a:p>
          <a:p>
            <a:pPr marL="800100" lvl="1" indent="-342900">
              <a:buFont typeface="Courier New"/>
              <a:buChar char="o"/>
            </a:pPr>
            <a:r>
              <a:rPr lang="en-US" sz="2300" dirty="0" smtClean="0"/>
              <a:t>Measure body weight, height, and body mass index (BMI) to assess for signs of malnutrition (indicated by weight loss in adults, or faltering growth in children).</a:t>
            </a:r>
          </a:p>
          <a:p>
            <a:pPr marL="800100" lvl="1" indent="-342900">
              <a:buFont typeface="Courier New"/>
              <a:buChar char="o"/>
            </a:pPr>
            <a:r>
              <a:rPr lang="en-US" sz="2300" dirty="0" smtClean="0"/>
              <a:t>Assess and manage osteoporosis risk. </a:t>
            </a:r>
            <a:endParaRPr lang="en-US" sz="2300" dirty="0"/>
          </a:p>
        </p:txBody>
      </p:sp>
    </p:spTree>
    <p:extLst>
      <p:ext uri="{BB962C8B-B14F-4D97-AF65-F5344CB8AC3E}">
        <p14:creationId xmlns:p14="http://schemas.microsoft.com/office/powerpoint/2010/main" val="29018922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34743" y="893944"/>
            <a:ext cx="7314019" cy="4524315"/>
          </a:xfrm>
          <a:prstGeom prst="rect">
            <a:avLst/>
          </a:prstGeom>
        </p:spPr>
        <p:txBody>
          <a:bodyPr wrap="square">
            <a:spAutoFit/>
          </a:bodyPr>
          <a:lstStyle/>
          <a:p>
            <a:pPr marL="342900" indent="-342900">
              <a:buFont typeface="Arial"/>
              <a:buChar char="•"/>
            </a:pPr>
            <a:r>
              <a:rPr lang="en-US" sz="2400" dirty="0" smtClean="0"/>
              <a:t>Consider annual blood testing, including:</a:t>
            </a:r>
          </a:p>
          <a:p>
            <a:pPr marL="800100" lvl="1" indent="-342900">
              <a:buFont typeface="Courier New"/>
              <a:buChar char="o"/>
            </a:pPr>
            <a:r>
              <a:rPr lang="en-US" sz="2400" dirty="0" smtClean="0"/>
              <a:t>Coeliac serology  to help assess adherence to a gluten-free diet.</a:t>
            </a:r>
          </a:p>
          <a:p>
            <a:pPr marL="800100" lvl="1" indent="-342900">
              <a:buFont typeface="Courier New"/>
              <a:buChar char="o"/>
            </a:pPr>
            <a:r>
              <a:rPr lang="en-US" sz="2400" dirty="0" smtClean="0"/>
              <a:t>Full blood count and ferritin — to screen for </a:t>
            </a:r>
            <a:r>
              <a:rPr lang="en-US" sz="2400" dirty="0" err="1" smtClean="0"/>
              <a:t>anaemia</a:t>
            </a:r>
            <a:r>
              <a:rPr lang="en-US" sz="2400" dirty="0" smtClean="0"/>
              <a:t>.</a:t>
            </a:r>
          </a:p>
          <a:p>
            <a:pPr marL="800100" lvl="1" indent="-342900">
              <a:buFont typeface="Courier New"/>
              <a:buChar char="o"/>
            </a:pPr>
            <a:r>
              <a:rPr lang="en-US" sz="2400" dirty="0" smtClean="0"/>
              <a:t>Thyroid function tests — to screen for autoimmune thyroiditis.</a:t>
            </a:r>
          </a:p>
          <a:p>
            <a:pPr marL="800100" lvl="1" indent="-342900">
              <a:buFont typeface="Courier New"/>
              <a:buChar char="o"/>
            </a:pPr>
            <a:r>
              <a:rPr lang="en-US" sz="2400" dirty="0" smtClean="0"/>
              <a:t>Liver function tests — to screen for autoimmune hepatitis.</a:t>
            </a:r>
          </a:p>
          <a:p>
            <a:pPr marL="800100" lvl="1" indent="-342900">
              <a:buFont typeface="Courier New"/>
              <a:buChar char="o"/>
            </a:pPr>
            <a:r>
              <a:rPr lang="en-US" sz="2400" dirty="0" smtClean="0"/>
              <a:t>Vitamin D, vitamin B12, red cell </a:t>
            </a:r>
            <a:r>
              <a:rPr lang="en-US" sz="2400" dirty="0" err="1" smtClean="0"/>
              <a:t>folate</a:t>
            </a:r>
            <a:r>
              <a:rPr lang="en-US" sz="2400" dirty="0" smtClean="0"/>
              <a:t>, and serum calcium — to assess for deficiency.</a:t>
            </a:r>
          </a:p>
          <a:p>
            <a:pPr marL="800100" lvl="1" indent="-342900">
              <a:buFont typeface="Courier New"/>
              <a:buChar char="o"/>
            </a:pPr>
            <a:r>
              <a:rPr lang="en-US" sz="2400" dirty="0" smtClean="0"/>
              <a:t>Electrolytes —  to assess for Addison's disease. </a:t>
            </a:r>
            <a:endParaRPr lang="en-US" sz="2400" dirty="0"/>
          </a:p>
        </p:txBody>
      </p:sp>
    </p:spTree>
    <p:extLst>
      <p:ext uri="{BB962C8B-B14F-4D97-AF65-F5344CB8AC3E}">
        <p14:creationId xmlns:p14="http://schemas.microsoft.com/office/powerpoint/2010/main" val="31257621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15435" y="768468"/>
            <a:ext cx="7084599" cy="4832092"/>
          </a:xfrm>
          <a:prstGeom prst="rect">
            <a:avLst/>
          </a:prstGeom>
        </p:spPr>
        <p:txBody>
          <a:bodyPr wrap="square">
            <a:spAutoFit/>
          </a:bodyPr>
          <a:lstStyle/>
          <a:p>
            <a:pPr marL="342900" indent="-342900">
              <a:buFont typeface="Arial"/>
              <a:buChar char="•"/>
            </a:pPr>
            <a:r>
              <a:rPr lang="en-US" sz="2200" dirty="0" smtClean="0"/>
              <a:t>If </a:t>
            </a:r>
            <a:r>
              <a:rPr lang="en-US" sz="2200" dirty="0" err="1" smtClean="0"/>
              <a:t>malabsorption</a:t>
            </a:r>
            <a:r>
              <a:rPr lang="en-US" sz="2200" dirty="0" smtClean="0"/>
              <a:t>, </a:t>
            </a:r>
            <a:r>
              <a:rPr lang="en-US" sz="2200" dirty="0" err="1" smtClean="0"/>
              <a:t>diarrhoea</a:t>
            </a:r>
            <a:r>
              <a:rPr lang="en-US" sz="2200" dirty="0" smtClean="0"/>
              <a:t>, or other symptoms recur or persist despite strictly adhering to a gluten-free diet, exclude, diagnose, and/or manage alternative conditions, complications, and specific deficiencies. </a:t>
            </a:r>
          </a:p>
          <a:p>
            <a:endParaRPr lang="en-US" sz="2200" dirty="0" smtClean="0"/>
          </a:p>
          <a:p>
            <a:pPr marL="342900" indent="-342900">
              <a:buFont typeface="Arial"/>
              <a:buChar char="•"/>
            </a:pPr>
            <a:r>
              <a:rPr lang="en-US" sz="2200" dirty="0" smtClean="0"/>
              <a:t>Refer the person to a gastroenterologist (or </a:t>
            </a:r>
            <a:r>
              <a:rPr lang="en-US" sz="2200" dirty="0" err="1" smtClean="0"/>
              <a:t>paediatric</a:t>
            </a:r>
            <a:r>
              <a:rPr lang="en-US" sz="2200" dirty="0" smtClean="0"/>
              <a:t> gastroenterologist) if there is:</a:t>
            </a:r>
          </a:p>
          <a:p>
            <a:pPr marL="800100" lvl="1" indent="-342900">
              <a:buFont typeface="Courier New"/>
              <a:buChar char="o"/>
            </a:pPr>
            <a:r>
              <a:rPr lang="en-US" sz="2200" dirty="0" smtClean="0"/>
              <a:t>Faltering growth in a child.</a:t>
            </a:r>
          </a:p>
          <a:p>
            <a:pPr marL="800100" lvl="1" indent="-342900">
              <a:buFont typeface="Courier New"/>
              <a:buChar char="o"/>
            </a:pPr>
            <a:r>
              <a:rPr lang="en-US" sz="2200" dirty="0" smtClean="0"/>
              <a:t>Symptoms and signs suggestive of gastrointestinal cancer such as unexplained blood in the stool — refer under the two-week wait rule. </a:t>
            </a:r>
          </a:p>
          <a:p>
            <a:pPr marL="800100" lvl="1" indent="-342900">
              <a:buFont typeface="Courier New"/>
              <a:buChar char="o"/>
            </a:pPr>
            <a:r>
              <a:rPr lang="en-US" sz="2200" dirty="0" smtClean="0"/>
              <a:t>Complications, or persistent symptoms or signs of coeliac disease despite adherence to a gluten-free diet.</a:t>
            </a:r>
            <a:endParaRPr lang="en-US" sz="2200" dirty="0"/>
          </a:p>
        </p:txBody>
      </p:sp>
    </p:spTree>
    <p:extLst>
      <p:ext uri="{BB962C8B-B14F-4D97-AF65-F5344CB8AC3E}">
        <p14:creationId xmlns:p14="http://schemas.microsoft.com/office/powerpoint/2010/main" val="25030702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86870" y="943993"/>
            <a:ext cx="7027394" cy="3816429"/>
          </a:xfrm>
          <a:prstGeom prst="rect">
            <a:avLst/>
          </a:prstGeom>
        </p:spPr>
        <p:txBody>
          <a:bodyPr wrap="square">
            <a:spAutoFit/>
          </a:bodyPr>
          <a:lstStyle/>
          <a:p>
            <a:pPr marL="285750" indent="-285750">
              <a:buFont typeface="Arial"/>
              <a:buChar char="•"/>
            </a:pPr>
            <a:r>
              <a:rPr lang="en-US" sz="2200" dirty="0" smtClean="0"/>
              <a:t>Consider referring the person to a dietitian if: </a:t>
            </a:r>
          </a:p>
          <a:p>
            <a:pPr marL="800100" lvl="1" indent="-342900">
              <a:buFont typeface="Courier New"/>
              <a:buChar char="o"/>
            </a:pPr>
            <a:r>
              <a:rPr lang="en-US" sz="2200" dirty="0" smtClean="0"/>
              <a:t>There is difficulty in assessing adherence to a gluten-free diet.</a:t>
            </a:r>
          </a:p>
          <a:p>
            <a:pPr marL="800100" lvl="1" indent="-342900">
              <a:buFont typeface="Courier New"/>
              <a:buChar char="o"/>
            </a:pPr>
            <a:r>
              <a:rPr lang="en-US" sz="2200" dirty="0" smtClean="0"/>
              <a:t>Poor adherence to a gluten-free diet is suspected</a:t>
            </a:r>
            <a:r>
              <a:rPr lang="en-US" sz="2200" dirty="0" smtClean="0"/>
              <a:t>.</a:t>
            </a:r>
            <a:endParaRPr lang="en-US" sz="2200" dirty="0" smtClean="0"/>
          </a:p>
          <a:p>
            <a:pPr marL="285750" indent="-285750">
              <a:buFont typeface="Arial"/>
              <a:buChar char="•"/>
            </a:pPr>
            <a:r>
              <a:rPr lang="en-US" sz="2200" dirty="0" smtClean="0"/>
              <a:t>Offer immunizations, if indicated, for example for people with splenic dysfunction. For more information see the Public Health England publication of the Green Book: </a:t>
            </a:r>
            <a:r>
              <a:rPr lang="en-US" sz="2200" dirty="0" err="1" smtClean="0"/>
              <a:t>Immunisation</a:t>
            </a:r>
            <a:r>
              <a:rPr lang="en-US" sz="2200" dirty="0" smtClean="0"/>
              <a:t> against infectious disease.</a:t>
            </a:r>
          </a:p>
          <a:p>
            <a:pPr marL="285750" indent="-285750">
              <a:buFont typeface="Arial"/>
              <a:buChar char="•"/>
            </a:pPr>
            <a:r>
              <a:rPr lang="en-US" sz="2200" dirty="0" smtClean="0"/>
              <a:t>Offer more frequent review if problems arise or if there is a change in clinical needs, for example women who become pregnant. </a:t>
            </a:r>
          </a:p>
        </p:txBody>
      </p:sp>
    </p:spTree>
    <p:extLst>
      <p:ext uri="{BB962C8B-B14F-4D97-AF65-F5344CB8AC3E}">
        <p14:creationId xmlns:p14="http://schemas.microsoft.com/office/powerpoint/2010/main" val="11062043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03816" y="612844"/>
            <a:ext cx="7562321" cy="5262980"/>
          </a:xfrm>
          <a:prstGeom prst="rect">
            <a:avLst/>
          </a:prstGeom>
        </p:spPr>
        <p:txBody>
          <a:bodyPr wrap="square">
            <a:spAutoFit/>
          </a:bodyPr>
          <a:lstStyle/>
          <a:p>
            <a:pPr marL="285750" indent="-285750">
              <a:buFont typeface="Arial"/>
              <a:buChar char="•"/>
            </a:pPr>
            <a:r>
              <a:rPr lang="en-US" sz="2100" dirty="0" smtClean="0"/>
              <a:t>Assessing adherence to a nutritious, varied, gluten-free diet </a:t>
            </a:r>
          </a:p>
          <a:p>
            <a:endParaRPr lang="en-US" sz="2100" dirty="0" smtClean="0"/>
          </a:p>
          <a:p>
            <a:pPr marL="800100" lvl="1" indent="-342900">
              <a:buFont typeface="Courier New"/>
              <a:buChar char="o"/>
            </a:pPr>
            <a:r>
              <a:rPr lang="en-US" sz="2100" dirty="0" smtClean="0"/>
              <a:t>The NICE GDG recommended, based on clinical experience and expert opinion, that people with coeliac disease and their family/</a:t>
            </a:r>
            <a:r>
              <a:rPr lang="en-US" sz="2100" dirty="0" err="1" smtClean="0"/>
              <a:t>carers</a:t>
            </a:r>
            <a:r>
              <a:rPr lang="en-US" sz="2100" dirty="0" smtClean="0"/>
              <a:t> should be aware of, and have access to, gluten-free food prescriptions to support adherence to a gluten-free diet.</a:t>
            </a:r>
          </a:p>
          <a:p>
            <a:pPr lvl="1"/>
            <a:endParaRPr lang="en-US" sz="2100" dirty="0" smtClean="0"/>
          </a:p>
          <a:p>
            <a:pPr marL="285750" indent="-285750">
              <a:buFont typeface="Arial"/>
              <a:buChar char="•"/>
            </a:pPr>
            <a:r>
              <a:rPr lang="en-US" sz="2100" dirty="0" smtClean="0"/>
              <a:t>The NICE GDG did not recommend routine nutritional supplements due to limited evidence for their use in addition to a gluten-free diet. It also identified the risk of overdosing on over-the-counter vitamin D, calcium, and iron. </a:t>
            </a:r>
          </a:p>
          <a:p>
            <a:pPr marL="800100" lvl="1" indent="-342900">
              <a:buFont typeface="Courier New"/>
              <a:buChar char="o"/>
            </a:pPr>
            <a:r>
              <a:rPr lang="en-US" sz="2100" dirty="0" smtClean="0"/>
              <a:t>Women with coeliac disease are at an increased risk of neural tube defects due to the </a:t>
            </a:r>
            <a:r>
              <a:rPr lang="en-US" sz="2100" dirty="0" err="1" smtClean="0"/>
              <a:t>malabsorption</a:t>
            </a:r>
            <a:r>
              <a:rPr lang="en-US" sz="2100" dirty="0" smtClean="0"/>
              <a:t> of </a:t>
            </a:r>
            <a:r>
              <a:rPr lang="en-US" sz="2100" dirty="0" err="1" smtClean="0"/>
              <a:t>folate</a:t>
            </a:r>
            <a:r>
              <a:rPr lang="en-US" sz="2100" dirty="0" smtClean="0"/>
              <a:t>. It is therefore advised that they use high-dose folic acid supplementation until week 12 of pregnancy </a:t>
            </a:r>
            <a:endParaRPr lang="en-US" sz="2100" dirty="0"/>
          </a:p>
        </p:txBody>
      </p:sp>
    </p:spTree>
    <p:extLst>
      <p:ext uri="{BB962C8B-B14F-4D97-AF65-F5344CB8AC3E}">
        <p14:creationId xmlns:p14="http://schemas.microsoft.com/office/powerpoint/2010/main" val="17977506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69495" y="612844"/>
            <a:ext cx="7550879" cy="4616648"/>
          </a:xfrm>
          <a:prstGeom prst="rect">
            <a:avLst/>
          </a:prstGeom>
        </p:spPr>
        <p:txBody>
          <a:bodyPr wrap="square">
            <a:spAutoFit/>
          </a:bodyPr>
          <a:lstStyle/>
          <a:p>
            <a:pPr marL="285750" indent="-285750">
              <a:buFont typeface="Arial"/>
              <a:buChar char="•"/>
            </a:pPr>
            <a:r>
              <a:rPr lang="en-US" sz="2100" dirty="0" smtClean="0"/>
              <a:t>Considering annual blood testing</a:t>
            </a:r>
          </a:p>
          <a:p>
            <a:r>
              <a:rPr lang="en-US" sz="2100" dirty="0" smtClean="0"/>
              <a:t>The NICE GDG did not find sufficient evidence to change the current practice of annual serology monitoring. It recommended that coeliac serology testing may be used to help assess adherence to a gluten-free diet, but the evidence does not indicate a strong or conclusive relationship between serological </a:t>
            </a:r>
            <a:r>
              <a:rPr lang="en-US" sz="2100" dirty="0" err="1" smtClean="0"/>
              <a:t>titres</a:t>
            </a:r>
            <a:r>
              <a:rPr lang="en-US" sz="2100" dirty="0" smtClean="0"/>
              <a:t> and dietary adherence. Some people will have persistently raised serological </a:t>
            </a:r>
            <a:r>
              <a:rPr lang="en-US" sz="2100" dirty="0" err="1" smtClean="0"/>
              <a:t>titres</a:t>
            </a:r>
            <a:r>
              <a:rPr lang="en-US" sz="2100" dirty="0" smtClean="0"/>
              <a:t> despite adhering to a gluten-free diet and vice versa.</a:t>
            </a:r>
          </a:p>
          <a:p>
            <a:endParaRPr lang="en-US" sz="2100" dirty="0" smtClean="0"/>
          </a:p>
          <a:p>
            <a:pPr marL="285750" indent="-285750">
              <a:buFont typeface="Arial"/>
              <a:buChar char="•"/>
            </a:pPr>
            <a:r>
              <a:rPr lang="en-US" sz="2100" dirty="0" smtClean="0"/>
              <a:t>Managing recurrent or persistent symptoms </a:t>
            </a:r>
          </a:p>
          <a:p>
            <a:r>
              <a:rPr lang="en-US" sz="2100" dirty="0" smtClean="0"/>
              <a:t>The NICE GDG found strong evidence for possible underlying causes of non-responsive coeliac disease such as, exposure to gluten, irritable bowel syndrome, microscopic colitis, or refractory coeliac disease.</a:t>
            </a:r>
            <a:endParaRPr lang="en-US" sz="2100" dirty="0"/>
          </a:p>
        </p:txBody>
      </p:sp>
    </p:spTree>
    <p:extLst>
      <p:ext uri="{BB962C8B-B14F-4D97-AF65-F5344CB8AC3E}">
        <p14:creationId xmlns:p14="http://schemas.microsoft.com/office/powerpoint/2010/main" val="18241919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62461" y="1007548"/>
            <a:ext cx="7004553" cy="2354491"/>
          </a:xfrm>
          <a:prstGeom prst="rect">
            <a:avLst/>
          </a:prstGeom>
        </p:spPr>
        <p:txBody>
          <a:bodyPr wrap="square">
            <a:spAutoFit/>
          </a:bodyPr>
          <a:lstStyle/>
          <a:p>
            <a:pPr marL="285750" indent="-285750">
              <a:buFont typeface="Arial"/>
              <a:buChar char="•"/>
            </a:pPr>
            <a:r>
              <a:rPr lang="en-US" sz="2100" dirty="0" smtClean="0"/>
              <a:t>Advise the person with coeliac disease that:</a:t>
            </a:r>
          </a:p>
          <a:p>
            <a:pPr marL="800100" lvl="1" indent="-342900">
              <a:buFont typeface="Courier New"/>
              <a:buChar char="o"/>
            </a:pPr>
            <a:r>
              <a:rPr lang="en-US" sz="2100" dirty="0" smtClean="0"/>
              <a:t>The only effective treatment for coeliac disease is long-term adherence to a gluten-free diet.</a:t>
            </a:r>
          </a:p>
          <a:p>
            <a:pPr marL="800100" lvl="1" indent="-342900">
              <a:buFont typeface="Courier New"/>
              <a:buChar char="o"/>
            </a:pPr>
            <a:r>
              <a:rPr lang="en-US" sz="2100" dirty="0" smtClean="0"/>
              <a:t>It is important to ensure a diet is not only gluten-free but also nutritionally balanced.</a:t>
            </a:r>
          </a:p>
          <a:p>
            <a:pPr marL="800100" lvl="1" indent="-342900">
              <a:buFont typeface="Courier New"/>
              <a:buChar char="o"/>
            </a:pPr>
            <a:r>
              <a:rPr lang="en-US" sz="2100" dirty="0" smtClean="0"/>
              <a:t>A large selection of gluten-free products can be prescribed on the NHS.</a:t>
            </a:r>
            <a:endParaRPr lang="en-US" sz="2100" dirty="0"/>
          </a:p>
        </p:txBody>
      </p:sp>
    </p:spTree>
    <p:extLst>
      <p:ext uri="{BB962C8B-B14F-4D97-AF65-F5344CB8AC3E}">
        <p14:creationId xmlns:p14="http://schemas.microsoft.com/office/powerpoint/2010/main" val="35174103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6445" y="889843"/>
            <a:ext cx="7585200" cy="4939814"/>
          </a:xfrm>
          <a:prstGeom prst="rect">
            <a:avLst/>
          </a:prstGeom>
        </p:spPr>
        <p:txBody>
          <a:bodyPr wrap="square">
            <a:spAutoFit/>
          </a:bodyPr>
          <a:lstStyle/>
          <a:p>
            <a:pPr marL="285750" indent="-285750">
              <a:buFont typeface="Arial"/>
              <a:buChar char="•"/>
            </a:pPr>
            <a:r>
              <a:rPr lang="en-US" sz="2100" dirty="0" smtClean="0"/>
              <a:t>They must avoid:</a:t>
            </a:r>
          </a:p>
          <a:p>
            <a:pPr marL="800100" lvl="1" indent="-342900">
              <a:buFont typeface="Courier New"/>
              <a:buChar char="o"/>
            </a:pPr>
            <a:r>
              <a:rPr lang="en-US" sz="2100" dirty="0" smtClean="0"/>
              <a:t>Foods based on wheat (and wheat varieties such as spelt, </a:t>
            </a:r>
            <a:r>
              <a:rPr lang="en-US" sz="2100" dirty="0" err="1" smtClean="0"/>
              <a:t>kamut</a:t>
            </a:r>
            <a:r>
              <a:rPr lang="en-US" sz="2100" dirty="0" smtClean="0"/>
              <a:t>, semolina, triticale), barley, and rye. These include bread, flour, cakes, pastries, and biscuits.</a:t>
            </a:r>
          </a:p>
          <a:p>
            <a:pPr marL="800100" lvl="1" indent="-342900">
              <a:buFont typeface="Courier New"/>
              <a:buChar char="o"/>
            </a:pPr>
            <a:r>
              <a:rPr lang="en-US" sz="2100" dirty="0" smtClean="0"/>
              <a:t>Foods that contain wheat, barley, or rye as fillers or </a:t>
            </a:r>
            <a:r>
              <a:rPr lang="en-US" sz="2100" dirty="0" err="1" smtClean="0"/>
              <a:t>flavouring</a:t>
            </a:r>
            <a:r>
              <a:rPr lang="en-US" sz="2100" dirty="0" smtClean="0"/>
              <a:t> (such as sausages, ready meals, soups, sauces, and foods cooked with a bread-based batter).</a:t>
            </a:r>
          </a:p>
          <a:p>
            <a:pPr marL="800100" lvl="1" indent="-342900">
              <a:buFont typeface="Courier New"/>
              <a:buChar char="o"/>
            </a:pPr>
            <a:r>
              <a:rPr lang="en-US" sz="2100" dirty="0" smtClean="0"/>
              <a:t>Foods that can be contaminated with gluten during processing and packaging (such as oats) and items fried in the same oil as used to fry gluten-containing food (such as chips from a chip shop that cooks battered fish).</a:t>
            </a:r>
          </a:p>
          <a:p>
            <a:pPr marL="800100" lvl="1" indent="-342900">
              <a:buFont typeface="Courier New"/>
              <a:buChar char="o"/>
            </a:pPr>
            <a:r>
              <a:rPr lang="en-US" sz="2100" dirty="0" smtClean="0"/>
              <a:t>Dietary items that contain malt, such as most beers. Malting is the process of germinating then drying grain such as barley, wheat, and rye. Malting does not remove all of the gluten. </a:t>
            </a:r>
            <a:endParaRPr lang="en-US" sz="2100" dirty="0"/>
          </a:p>
        </p:txBody>
      </p:sp>
    </p:spTree>
    <p:extLst>
      <p:ext uri="{BB962C8B-B14F-4D97-AF65-F5344CB8AC3E}">
        <p14:creationId xmlns:p14="http://schemas.microsoft.com/office/powerpoint/2010/main" val="7661305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15682" y="757171"/>
            <a:ext cx="6843535" cy="3000821"/>
          </a:xfrm>
          <a:prstGeom prst="rect">
            <a:avLst/>
          </a:prstGeom>
        </p:spPr>
        <p:txBody>
          <a:bodyPr wrap="square">
            <a:spAutoFit/>
          </a:bodyPr>
          <a:lstStyle/>
          <a:p>
            <a:pPr marL="342900" indent="-342900">
              <a:buFont typeface="Courier New"/>
              <a:buChar char="o"/>
            </a:pPr>
            <a:r>
              <a:rPr lang="en-US" sz="2100" dirty="0" smtClean="0"/>
              <a:t>They can include pure, uncontaminated oats in their diet.</a:t>
            </a:r>
          </a:p>
          <a:p>
            <a:pPr marL="342900" indent="-342900">
              <a:buFont typeface="Courier New"/>
              <a:buChar char="o"/>
            </a:pPr>
            <a:r>
              <a:rPr lang="en-US" sz="2100" dirty="0" smtClean="0"/>
              <a:t>Many oats and oat-containing products contain small amounts of gluten from barley, wheat, or rye, and these small amounts can be harmful for people with coeliac disease.</a:t>
            </a:r>
          </a:p>
          <a:p>
            <a:pPr marL="342900" indent="-342900">
              <a:buFont typeface="Courier New"/>
              <a:buChar char="o"/>
            </a:pPr>
            <a:r>
              <a:rPr lang="en-US" sz="2100" dirty="0" smtClean="0"/>
              <a:t>In contrast, pure, uncontaminated oats can be eaten by most people with coeliac disease. </a:t>
            </a:r>
          </a:p>
          <a:p>
            <a:pPr marL="342900" indent="-342900">
              <a:buFont typeface="Courier New"/>
              <a:buChar char="o"/>
            </a:pPr>
            <a:r>
              <a:rPr lang="en-US" sz="2100" dirty="0" smtClean="0"/>
              <a:t>People eating a diet containing of gluten-free oats should be monitored regularly.</a:t>
            </a:r>
            <a:endParaRPr lang="en-US" sz="2100" dirty="0"/>
          </a:p>
        </p:txBody>
      </p:sp>
    </p:spTree>
    <p:extLst>
      <p:ext uri="{BB962C8B-B14F-4D97-AF65-F5344CB8AC3E}">
        <p14:creationId xmlns:p14="http://schemas.microsoft.com/office/powerpoint/2010/main" val="11168360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3568" y="955616"/>
            <a:ext cx="7862569" cy="4616648"/>
          </a:xfrm>
          <a:prstGeom prst="rect">
            <a:avLst/>
          </a:prstGeom>
        </p:spPr>
        <p:txBody>
          <a:bodyPr wrap="square">
            <a:spAutoFit/>
          </a:bodyPr>
          <a:lstStyle/>
          <a:p>
            <a:pPr marL="285750" indent="-285750">
              <a:buFont typeface="Arial"/>
              <a:buChar char="•"/>
            </a:pPr>
            <a:r>
              <a:rPr lang="en-US" sz="2100" dirty="0" smtClean="0"/>
              <a:t>They should read food labels to check if the products are suitable.</a:t>
            </a:r>
          </a:p>
          <a:p>
            <a:pPr marL="800100" lvl="1" indent="-342900">
              <a:buFont typeface="Courier New"/>
              <a:buChar char="o"/>
            </a:pPr>
            <a:r>
              <a:rPr lang="en-US" sz="2100" dirty="0" smtClean="0"/>
              <a:t>Manufacturers of packaged foods are required by law to list on the product's label any cereal containing gluten that is used as an ingredient, no matter how little is used.</a:t>
            </a:r>
          </a:p>
          <a:p>
            <a:pPr marL="800100" lvl="1" indent="-342900">
              <a:buFont typeface="Courier New"/>
              <a:buChar char="o"/>
            </a:pPr>
            <a:r>
              <a:rPr lang="en-US" sz="2100" dirty="0" smtClean="0"/>
              <a:t>Products using oats as an ingredient must be </a:t>
            </a:r>
            <a:r>
              <a:rPr lang="en-US" sz="2100" dirty="0" err="1" smtClean="0"/>
              <a:t>labelled</a:t>
            </a:r>
            <a:r>
              <a:rPr lang="en-US" sz="2100" dirty="0" smtClean="0"/>
              <a:t> with 'contains oat gluten', although the protein in oats is </a:t>
            </a:r>
            <a:r>
              <a:rPr lang="en-US" sz="2100" dirty="0" err="1" smtClean="0"/>
              <a:t>avenin</a:t>
            </a:r>
            <a:r>
              <a:rPr lang="en-US" sz="2100" dirty="0" smtClean="0"/>
              <a:t>.</a:t>
            </a:r>
          </a:p>
          <a:p>
            <a:pPr marL="800100" lvl="1" indent="-342900">
              <a:buFont typeface="Courier New"/>
              <a:buChar char="o"/>
            </a:pPr>
            <a:r>
              <a:rPr lang="en-US" sz="2100" dirty="0" smtClean="0"/>
              <a:t>Food products are suitable for people with coeliac disease if they have the Crossed Grain Symbol, or are </a:t>
            </a:r>
            <a:r>
              <a:rPr lang="en-US" sz="2100" dirty="0" err="1" smtClean="0"/>
              <a:t>labelled</a:t>
            </a:r>
            <a:r>
              <a:rPr lang="en-US" sz="2100" dirty="0" smtClean="0"/>
              <a:t> 'gluten-free' or 'very low gluten'.</a:t>
            </a:r>
          </a:p>
          <a:p>
            <a:pPr marL="800100" lvl="1" indent="-342900">
              <a:buFont typeface="Courier New"/>
              <a:buChar char="o"/>
            </a:pPr>
            <a:r>
              <a:rPr lang="en-US" sz="2100" dirty="0" smtClean="0"/>
              <a:t>Products containing Codex wheat starch will be </a:t>
            </a:r>
            <a:r>
              <a:rPr lang="en-US" sz="2100" dirty="0" err="1" smtClean="0"/>
              <a:t>labelled</a:t>
            </a:r>
            <a:r>
              <a:rPr lang="en-US" sz="2100" dirty="0" smtClean="0"/>
              <a:t> as containing wheat or wheat starch, but are suitable for people with coeliac disease. Codex wheat starch is a specially manufactured wheat starch where the gluten in the cereal has been reduced to a trace level. </a:t>
            </a:r>
            <a:endParaRPr lang="en-US" sz="2100" dirty="0"/>
          </a:p>
        </p:txBody>
      </p:sp>
    </p:spTree>
    <p:extLst>
      <p:ext uri="{BB962C8B-B14F-4D97-AF65-F5344CB8AC3E}">
        <p14:creationId xmlns:p14="http://schemas.microsoft.com/office/powerpoint/2010/main" val="11176165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75584" y="1321168"/>
            <a:ext cx="7226294" cy="2677656"/>
          </a:xfrm>
          <a:prstGeom prst="rect">
            <a:avLst/>
          </a:prstGeom>
        </p:spPr>
        <p:txBody>
          <a:bodyPr wrap="square">
            <a:spAutoFit/>
          </a:bodyPr>
          <a:lstStyle/>
          <a:p>
            <a:pPr marL="285750" indent="-285750">
              <a:buFont typeface="Arial"/>
              <a:buChar char="•"/>
            </a:pPr>
            <a:r>
              <a:rPr lang="en-US" sz="2100" dirty="0" smtClean="0"/>
              <a:t>Helpful information and resources are available online, including:</a:t>
            </a:r>
          </a:p>
          <a:p>
            <a:pPr marL="800100" lvl="1" indent="-342900">
              <a:buFont typeface="Courier New"/>
              <a:buChar char="o"/>
            </a:pPr>
            <a:r>
              <a:rPr lang="en-US" sz="2100" dirty="0" smtClean="0"/>
              <a:t>Coeliac UK — a national charity working for people with coeliac disease and dermatitis </a:t>
            </a:r>
            <a:r>
              <a:rPr lang="en-US" sz="2100" dirty="0" err="1" smtClean="0"/>
              <a:t>herpetiformis</a:t>
            </a:r>
            <a:r>
              <a:rPr lang="en-US" sz="2100" dirty="0" smtClean="0"/>
              <a:t>, which provides support, information, and advice on how best to cope with a gluten-free diet.</a:t>
            </a:r>
          </a:p>
          <a:p>
            <a:pPr marL="800100" lvl="1" indent="-342900">
              <a:buFont typeface="Courier New"/>
              <a:buChar char="o"/>
            </a:pPr>
            <a:r>
              <a:rPr lang="en-US" sz="2100" dirty="0" smtClean="0"/>
              <a:t>Food Standards Agency — provides information about coeliac disease, gluten-free foods, and their </a:t>
            </a:r>
            <a:r>
              <a:rPr lang="en-US" sz="2100" dirty="0" err="1" smtClean="0"/>
              <a:t>labelling</a:t>
            </a:r>
            <a:r>
              <a:rPr lang="en-US" sz="2100" dirty="0" smtClean="0"/>
              <a:t>.</a:t>
            </a:r>
            <a:endParaRPr lang="en-US" sz="2100" dirty="0"/>
          </a:p>
        </p:txBody>
      </p:sp>
    </p:spTree>
    <p:extLst>
      <p:ext uri="{BB962C8B-B14F-4D97-AF65-F5344CB8AC3E}">
        <p14:creationId xmlns:p14="http://schemas.microsoft.com/office/powerpoint/2010/main" val="367971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52121" y="889843"/>
            <a:ext cx="7997068" cy="4708981"/>
          </a:xfrm>
          <a:prstGeom prst="rect">
            <a:avLst/>
          </a:prstGeom>
        </p:spPr>
        <p:txBody>
          <a:bodyPr wrap="square">
            <a:spAutoFit/>
          </a:bodyPr>
          <a:lstStyle/>
          <a:p>
            <a:pPr marL="285750" indent="-285750">
              <a:buFont typeface="Arial"/>
              <a:buChar char="•"/>
            </a:pPr>
            <a:r>
              <a:rPr lang="en-US" sz="2000" dirty="0" smtClean="0"/>
              <a:t>How to prescribe</a:t>
            </a:r>
          </a:p>
          <a:p>
            <a:pPr marL="800100" lvl="1" indent="-342900">
              <a:buFont typeface="Courier New"/>
              <a:buChar char="o"/>
            </a:pPr>
            <a:r>
              <a:rPr lang="en-US" sz="2000" dirty="0" smtClean="0"/>
              <a:t>Usually, following diagnosis, a dietitian will discuss the products available on prescription with the person, and will draw up an initial list of choices.</a:t>
            </a:r>
          </a:p>
          <a:p>
            <a:pPr marL="800100" lvl="1" indent="-342900">
              <a:buFont typeface="Courier New"/>
              <a:buChar char="o"/>
            </a:pPr>
            <a:r>
              <a:rPr lang="en-US" sz="2000" dirty="0" smtClean="0"/>
              <a:t>A list of </a:t>
            </a:r>
            <a:r>
              <a:rPr lang="en-US" sz="2000" dirty="0" err="1" smtClean="0"/>
              <a:t>prescribable</a:t>
            </a:r>
            <a:r>
              <a:rPr lang="en-US" sz="2000" dirty="0" smtClean="0"/>
              <a:t> gluten-free products can be found on the Coeliac UK website.</a:t>
            </a:r>
          </a:p>
          <a:p>
            <a:pPr marL="800100" lvl="1" indent="-342900">
              <a:buFont typeface="Courier New"/>
              <a:buChar char="o"/>
            </a:pPr>
            <a:r>
              <a:rPr lang="en-US" sz="2000" dirty="0" smtClean="0"/>
              <a:t>Allow the person to try a variety of foods before setting up a repeat prescription. A dietitian or pharmacist may be able to advise on manufacturers who have trial packs of a variety of their products.</a:t>
            </a:r>
          </a:p>
          <a:p>
            <a:pPr marL="800100" lvl="1" indent="-342900">
              <a:buFont typeface="Courier New"/>
              <a:buChar char="o"/>
            </a:pPr>
            <a:r>
              <a:rPr lang="en-US" sz="2000" dirty="0" smtClean="0"/>
              <a:t>Changes may be required to accommodate new needs or preferences.</a:t>
            </a:r>
          </a:p>
          <a:p>
            <a:pPr marL="800100" lvl="1" indent="-342900">
              <a:buFont typeface="Courier New"/>
              <a:buChar char="o"/>
            </a:pPr>
            <a:r>
              <a:rPr lang="en-US" sz="2000" dirty="0" smtClean="0"/>
              <a:t>Gluten-free products are allocated unit values based on their carbohydrate and energy content, and their cost. There is a recommended quantity to prescribe for various patient groups. (Coeliac UK, 2011)</a:t>
            </a:r>
            <a:endParaRPr lang="en-US" sz="2000" dirty="0"/>
          </a:p>
        </p:txBody>
      </p:sp>
    </p:spTree>
    <p:extLst>
      <p:ext uri="{BB962C8B-B14F-4D97-AF65-F5344CB8AC3E}">
        <p14:creationId xmlns:p14="http://schemas.microsoft.com/office/powerpoint/2010/main" val="532333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80935" y="889843"/>
            <a:ext cx="7402149" cy="4708981"/>
          </a:xfrm>
          <a:prstGeom prst="rect">
            <a:avLst/>
          </a:prstGeom>
        </p:spPr>
        <p:txBody>
          <a:bodyPr wrap="square">
            <a:spAutoFit/>
          </a:bodyPr>
          <a:lstStyle/>
          <a:p>
            <a:pPr marL="285750" indent="-285750">
              <a:buFont typeface="Arial"/>
              <a:buChar char="•"/>
            </a:pPr>
            <a:r>
              <a:rPr lang="en-US" sz="2000" dirty="0" smtClean="0"/>
              <a:t>Quantity to prescribe</a:t>
            </a:r>
          </a:p>
          <a:p>
            <a:pPr marL="800100" lvl="1" indent="-342900">
              <a:buFont typeface="Courier New"/>
              <a:buChar char="o"/>
            </a:pPr>
            <a:r>
              <a:rPr lang="en-US" sz="2000" dirty="0" smtClean="0"/>
              <a:t>Each prescription should be for a 1-month supply of gluten-free foods.</a:t>
            </a:r>
          </a:p>
          <a:p>
            <a:pPr marL="800100" lvl="1" indent="-342900">
              <a:buFont typeface="Courier New"/>
              <a:buChar char="o"/>
            </a:pPr>
            <a:r>
              <a:rPr lang="en-US" sz="2000" dirty="0" smtClean="0"/>
              <a:t>Gluten-free items are allocated unit values based on their carbohydrate and energy content, and their cost. For example:</a:t>
            </a:r>
          </a:p>
          <a:p>
            <a:pPr marL="1257300" lvl="2" indent="-342900">
              <a:buFont typeface="Wingdings" charset="2"/>
              <a:buChar char="²"/>
            </a:pPr>
            <a:r>
              <a:rPr lang="en-US" sz="2000" dirty="0" smtClean="0"/>
              <a:t>400 g bread, rolls, or baguettes — 1 unit.</a:t>
            </a:r>
          </a:p>
          <a:p>
            <a:pPr marL="1257300" lvl="2" indent="-342900">
              <a:buFont typeface="Wingdings" charset="2"/>
              <a:buChar char="²"/>
            </a:pPr>
            <a:r>
              <a:rPr lang="en-US" sz="2000" dirty="0" smtClean="0"/>
              <a:t>500 g of flour/cake/bread and pastry mix — 2 units.</a:t>
            </a:r>
          </a:p>
          <a:p>
            <a:pPr marL="1257300" lvl="2" indent="-342900">
              <a:buFont typeface="Wingdings" charset="2"/>
              <a:buChar char="²"/>
            </a:pPr>
            <a:r>
              <a:rPr lang="en-US" sz="2000" dirty="0" smtClean="0"/>
              <a:t>100 g biscuits/crackers — 0.5 units.</a:t>
            </a:r>
          </a:p>
          <a:p>
            <a:pPr marL="1257300" lvl="2" indent="-342900">
              <a:buFont typeface="Wingdings" charset="2"/>
              <a:buChar char="²"/>
            </a:pPr>
            <a:r>
              <a:rPr lang="en-US" sz="2000" dirty="0" smtClean="0"/>
              <a:t>250 g of pasta — 1 unit.</a:t>
            </a:r>
          </a:p>
          <a:p>
            <a:pPr marL="1257300" lvl="2" indent="-342900">
              <a:buFont typeface="Wingdings" charset="2"/>
              <a:buChar char="²"/>
            </a:pPr>
            <a:r>
              <a:rPr lang="en-US" sz="2000" dirty="0" smtClean="0"/>
              <a:t>One 110–180 g pizza base — 0.5 units.</a:t>
            </a:r>
          </a:p>
          <a:p>
            <a:pPr marL="800100" lvl="1" indent="-342900">
              <a:buFont typeface="Courier New"/>
              <a:buChar char="o"/>
            </a:pPr>
            <a:r>
              <a:rPr lang="en-US" sz="2000" dirty="0" smtClean="0"/>
              <a:t>Base the quantity of products on the person's age, gender, activity level, and nutritional needs.</a:t>
            </a:r>
          </a:p>
          <a:p>
            <a:pPr marL="800100" lvl="1" indent="-342900">
              <a:buFont typeface="Courier New"/>
              <a:buChar char="o"/>
            </a:pPr>
            <a:r>
              <a:rPr lang="en-US" sz="2000" dirty="0" smtClean="0"/>
              <a:t>See the tables for children, women and men for examples of minimum monthly prescriptions of gluten-free products.</a:t>
            </a:r>
            <a:endParaRPr lang="en-US" sz="2000" dirty="0"/>
          </a:p>
        </p:txBody>
      </p:sp>
    </p:spTree>
    <p:extLst>
      <p:ext uri="{BB962C8B-B14F-4D97-AF65-F5344CB8AC3E}">
        <p14:creationId xmlns:p14="http://schemas.microsoft.com/office/powerpoint/2010/main" val="8455709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Conclusions</a:t>
            </a:r>
            <a:endParaRPr lang="en-US" sz="3200" dirty="0"/>
          </a:p>
        </p:txBody>
      </p:sp>
      <p:sp>
        <p:nvSpPr>
          <p:cNvPr id="3" name="Content Placeholder 2"/>
          <p:cNvSpPr>
            <a:spLocks noGrp="1"/>
          </p:cNvSpPr>
          <p:nvPr>
            <p:ph idx="1"/>
          </p:nvPr>
        </p:nvSpPr>
        <p:spPr/>
        <p:txBody>
          <a:bodyPr>
            <a:normAutofit/>
          </a:bodyPr>
          <a:lstStyle/>
          <a:p>
            <a:r>
              <a:rPr lang="en-US" sz="2800" dirty="0" smtClean="0"/>
              <a:t>NICE guidelines March 2016 have outlined details of annual follow-up in primary care including details of prescriptions</a:t>
            </a:r>
          </a:p>
          <a:p>
            <a:r>
              <a:rPr lang="en-US" sz="2800" dirty="0" smtClean="0"/>
              <a:t>Referral to secondary care should be done for patients whose symptoms are not controlled on GF diet</a:t>
            </a:r>
          </a:p>
          <a:p>
            <a:r>
              <a:rPr lang="en-US" sz="2800" dirty="0" smtClean="0"/>
              <a:t>No recommendations on who should follow-up</a:t>
            </a:r>
          </a:p>
          <a:p>
            <a:endParaRPr lang="en-US" sz="2800" dirty="0"/>
          </a:p>
        </p:txBody>
      </p:sp>
    </p:spTree>
    <p:extLst>
      <p:ext uri="{BB962C8B-B14F-4D97-AF65-F5344CB8AC3E}">
        <p14:creationId xmlns:p14="http://schemas.microsoft.com/office/powerpoint/2010/main" val="29011111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03302"/>
            <a:ext cx="8229600" cy="1143000"/>
          </a:xfrm>
        </p:spPr>
        <p:txBody>
          <a:bodyPr>
            <a:normAutofit fontScale="90000"/>
          </a:bodyPr>
          <a:lstStyle/>
          <a:p>
            <a:r>
              <a:rPr lang="en-US" dirty="0" smtClean="0"/>
              <a:t>Thank you</a:t>
            </a:r>
            <a:br>
              <a:rPr lang="en-US" dirty="0" smtClean="0"/>
            </a:br>
            <a:r>
              <a:rPr lang="en-US" dirty="0" smtClean="0"/>
              <a:t/>
            </a:r>
            <a:br>
              <a:rPr lang="en-US" dirty="0" smtClean="0"/>
            </a:br>
            <a:r>
              <a:rPr lang="en-US" dirty="0" smtClean="0"/>
              <a:t>Any questions?</a:t>
            </a:r>
            <a:endParaRPr lang="en-US" dirty="0"/>
          </a:p>
        </p:txBody>
      </p:sp>
    </p:spTree>
    <p:extLst>
      <p:ext uri="{BB962C8B-B14F-4D97-AF65-F5344CB8AC3E}">
        <p14:creationId xmlns:p14="http://schemas.microsoft.com/office/powerpoint/2010/main" val="146643570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308</TotalTime>
  <Words>2298</Words>
  <Application>Microsoft Macintosh PowerPoint</Application>
  <PresentationFormat>On-screen Show (4:3)</PresentationFormat>
  <Paragraphs>136</Paragraphs>
  <Slides>27</Slides>
  <Notes>0</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Office Theme</vt:lpstr>
      <vt:lpstr>Management of Coeliac Disease in Primary Care</vt:lpstr>
      <vt:lpstr>Topics covered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Conclusions</vt:lpstr>
      <vt:lpstr>Thank you  Any questions?</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Management of Coeliac Disease in Primary Care</dc:title>
  <dc:creator>Sanjay Gupta</dc:creator>
  <cp:lastModifiedBy>Sanjay Gupta</cp:lastModifiedBy>
  <cp:revision>11</cp:revision>
  <dcterms:created xsi:type="dcterms:W3CDTF">2016-09-04T17:18:30Z</dcterms:created>
  <dcterms:modified xsi:type="dcterms:W3CDTF">2016-09-06T18:08:41Z</dcterms:modified>
</cp:coreProperties>
</file>