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69" r:id="rId2"/>
    <p:sldId id="256" r:id="rId3"/>
    <p:sldId id="257" r:id="rId4"/>
    <p:sldId id="258" r:id="rId5"/>
    <p:sldId id="259" r:id="rId6"/>
    <p:sldId id="268" r:id="rId7"/>
    <p:sldId id="267" r:id="rId8"/>
    <p:sldId id="260" r:id="rId9"/>
    <p:sldId id="262" r:id="rId10"/>
    <p:sldId id="266" r:id="rId11"/>
    <p:sldId id="263" r:id="rId12"/>
    <p:sldId id="270" r:id="rId13"/>
    <p:sldId id="264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415558"/>
            <a:ext cx="9144000" cy="1006331"/>
          </a:xfrm>
        </p:spPr>
        <p:txBody>
          <a:bodyPr anchor="b"/>
          <a:lstStyle>
            <a:lvl1pPr algn="l">
              <a:defRPr sz="5000" baseline="0">
                <a:solidFill>
                  <a:srgbClr val="3C3C3B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5726545"/>
            <a:ext cx="9144000" cy="47336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00" y="1432800"/>
            <a:ext cx="6388291" cy="2734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200" y="392400"/>
            <a:ext cx="2759528" cy="8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58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C3C3B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 smtClean="0"/>
              <a:t>Master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 smtClean="0"/>
              <a:t>Subtitle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00" y="165600"/>
            <a:ext cx="2481161" cy="10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" y="6210000"/>
            <a:ext cx="1609972" cy="4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48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C3C3B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 smtClean="0"/>
              <a:t>Master title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solidFill>
                  <a:srgbClr val="3C3C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000" y="165600"/>
            <a:ext cx="2481287" cy="10607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" y="6210000"/>
            <a:ext cx="1609972" cy="4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9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C3C3B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00" y="165157"/>
            <a:ext cx="2481161" cy="10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" y="6210000"/>
            <a:ext cx="1609972" cy="4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71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14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B3B3C"/>
          </a:solidFill>
          <a:latin typeface="+mj-lt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B3B3C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C3C3B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C3C3B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B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B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Welcome!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Please edit this presentation as much as you like, we have just given you some ideas about what you could include, based on ideas from one of our Young Champions.</a:t>
            </a:r>
          </a:p>
          <a:p>
            <a:r>
              <a:rPr lang="en-GB" dirty="0" smtClean="0"/>
              <a:t>Some of the slides include our suggestions, which have been written </a:t>
            </a:r>
            <a:r>
              <a:rPr lang="en-GB" b="1" i="1" u="sng" dirty="0" smtClean="0"/>
              <a:t>like this.</a:t>
            </a:r>
          </a:p>
          <a:p>
            <a:r>
              <a:rPr lang="en-GB" b="1" i="1" u="sng" dirty="0" smtClean="0"/>
              <a:t>Add in pictures of your own to make it </a:t>
            </a:r>
            <a:r>
              <a:rPr lang="en-GB" b="1" i="1" u="sng" smtClean="0"/>
              <a:t>more interesting.</a:t>
            </a:r>
            <a:endParaRPr lang="en-GB" b="1" i="1" u="sng" dirty="0" smtClean="0"/>
          </a:p>
          <a:p>
            <a:r>
              <a:rPr lang="en-GB" b="1" i="1" u="sng" dirty="0" smtClean="0"/>
              <a:t>Have fun!</a:t>
            </a:r>
            <a:endParaRPr lang="en-GB" b="1" i="1" u="sng" dirty="0"/>
          </a:p>
        </p:txBody>
      </p:sp>
    </p:spTree>
    <p:extLst>
      <p:ext uri="{BB962C8B-B14F-4D97-AF65-F5344CB8AC3E}">
        <p14:creationId xmlns:p14="http://schemas.microsoft.com/office/powerpoint/2010/main" val="386499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Coeliac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i="1" u="sng" dirty="0" smtClean="0"/>
              <a:t>&lt;Put your name here!&gt;</a:t>
            </a:r>
            <a:endParaRPr lang="en-GB" b="1" i="1" u="sng" dirty="0"/>
          </a:p>
        </p:txBody>
      </p:sp>
    </p:spTree>
    <p:extLst>
      <p:ext uri="{BB962C8B-B14F-4D97-AF65-F5344CB8AC3E}">
        <p14:creationId xmlns:p14="http://schemas.microsoft.com/office/powerpoint/2010/main" val="3645197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coeliac disease?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7920"/>
            <a:ext cx="6928899" cy="4351338"/>
          </a:xfrm>
        </p:spPr>
        <p:txBody>
          <a:bodyPr/>
          <a:lstStyle/>
          <a:p>
            <a:r>
              <a:rPr lang="en-GB" dirty="0"/>
              <a:t>When someone with coeliac </a:t>
            </a:r>
            <a:r>
              <a:rPr lang="en-GB" dirty="0" smtClean="0"/>
              <a:t>disease </a:t>
            </a:r>
            <a:r>
              <a:rPr lang="en-GB" dirty="0"/>
              <a:t>eats </a:t>
            </a:r>
            <a:r>
              <a:rPr lang="en-GB" dirty="0" smtClean="0"/>
              <a:t>something called gluten</a:t>
            </a:r>
            <a:r>
              <a:rPr lang="en-GB" dirty="0"/>
              <a:t>, </a:t>
            </a:r>
            <a:r>
              <a:rPr lang="en-GB" dirty="0" smtClean="0"/>
              <a:t>their </a:t>
            </a:r>
            <a:r>
              <a:rPr lang="en-GB" dirty="0"/>
              <a:t>body </a:t>
            </a:r>
            <a:r>
              <a:rPr lang="en-GB" dirty="0" smtClean="0"/>
              <a:t>reacts </a:t>
            </a:r>
            <a:r>
              <a:rPr lang="en-GB" dirty="0"/>
              <a:t>by damaging </a:t>
            </a:r>
            <a:r>
              <a:rPr lang="en-GB" dirty="0" smtClean="0"/>
              <a:t>the </a:t>
            </a:r>
            <a:r>
              <a:rPr lang="en-GB" dirty="0" smtClean="0"/>
              <a:t>insides </a:t>
            </a:r>
            <a:r>
              <a:rPr lang="en-GB" dirty="0"/>
              <a:t>of </a:t>
            </a:r>
            <a:r>
              <a:rPr lang="en-GB" dirty="0" smtClean="0"/>
              <a:t>the </a:t>
            </a:r>
            <a:r>
              <a:rPr lang="en-GB" dirty="0"/>
              <a:t>small intestine.</a:t>
            </a:r>
          </a:p>
          <a:p>
            <a:r>
              <a:rPr lang="en-GB" dirty="0" smtClean="0"/>
              <a:t>If </a:t>
            </a:r>
            <a:r>
              <a:rPr lang="en-GB" dirty="0"/>
              <a:t>you have coeliac disease it </a:t>
            </a:r>
            <a:r>
              <a:rPr lang="en-GB" dirty="0" smtClean="0"/>
              <a:t>never </a:t>
            </a:r>
            <a:r>
              <a:rPr lang="en-GB" dirty="0" smtClean="0"/>
              <a:t>goes away.</a:t>
            </a:r>
          </a:p>
          <a:p>
            <a:r>
              <a:rPr lang="en-GB" dirty="0" smtClean="0"/>
              <a:t>1 in 100 people has coeliac disease.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979" y="1690688"/>
            <a:ext cx="2372941" cy="442671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5598695" y="3208421"/>
            <a:ext cx="3497179" cy="194109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10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happens?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If people with coeliac disease eat gluten they might:</a:t>
            </a:r>
          </a:p>
          <a:p>
            <a:r>
              <a:rPr lang="en-GB" dirty="0"/>
              <a:t>Feel poorly</a:t>
            </a:r>
          </a:p>
          <a:p>
            <a:r>
              <a:rPr lang="en-GB" dirty="0"/>
              <a:t>Have tummy ache</a:t>
            </a:r>
          </a:p>
          <a:p>
            <a:r>
              <a:rPr lang="en-GB" dirty="0"/>
              <a:t>Have headaches</a:t>
            </a:r>
          </a:p>
          <a:p>
            <a:r>
              <a:rPr lang="en-GB" dirty="0"/>
              <a:t>Lose weight</a:t>
            </a:r>
          </a:p>
          <a:p>
            <a:r>
              <a:rPr lang="en-GB" dirty="0"/>
              <a:t>Feel </a:t>
            </a:r>
            <a:r>
              <a:rPr lang="en-GB" dirty="0" smtClean="0"/>
              <a:t>tired all the time</a:t>
            </a:r>
            <a:endParaRPr lang="en-GB" dirty="0"/>
          </a:p>
          <a:p>
            <a:r>
              <a:rPr lang="en-GB" dirty="0"/>
              <a:t>Have mouth ulcers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97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your insides are damaged because of gluten, you can’t soak up all the goodness from your food.  That’s what makes you feel poorly.</a:t>
            </a:r>
          </a:p>
          <a:p>
            <a:r>
              <a:rPr lang="en-GB" dirty="0" smtClean="0"/>
              <a:t>When </a:t>
            </a:r>
            <a:r>
              <a:rPr lang="en-GB" dirty="0"/>
              <a:t>you stop eating gluten you will get better.</a:t>
            </a:r>
          </a:p>
          <a:p>
            <a:r>
              <a:rPr lang="en-GB" dirty="0" smtClean="0"/>
              <a:t>But </a:t>
            </a:r>
            <a:r>
              <a:rPr lang="en-GB" dirty="0"/>
              <a:t>if you eat gluten you will feel poorly again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There is no medicine to make someone with coeliac disease better, it is all about changing the food they eat.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306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This is what a healthy tummy looks like </a:t>
            </a: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This is what a tummy damaged by gluten looks like; it can’t soak up food properly.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/>
          <a:srcRect l="8267" t="16682" r="41634" b="16585"/>
          <a:stretch>
            <a:fillRect/>
          </a:stretch>
        </p:blipFill>
        <p:spPr bwMode="auto">
          <a:xfrm>
            <a:off x="1587659" y="3369114"/>
            <a:ext cx="3078596" cy="2309516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/>
          <a:srcRect l="8267" t="19489" r="41708" b="14026"/>
          <a:stretch>
            <a:fillRect/>
          </a:stretch>
        </p:blipFill>
        <p:spPr bwMode="auto">
          <a:xfrm>
            <a:off x="7115626" y="3369114"/>
            <a:ext cx="3078594" cy="230894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6592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 about Gluten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Gluten is found in some of the grains we eat, called wheat, rye and barley.</a:t>
            </a:r>
          </a:p>
          <a:p>
            <a:r>
              <a:rPr lang="en-GB" dirty="0" smtClean="0"/>
              <a:t>These are often ground down to make flour, which is in a lot of the foods we eat.</a:t>
            </a:r>
          </a:p>
          <a:p>
            <a:r>
              <a:rPr lang="en-GB" dirty="0" smtClean="0"/>
              <a:t>Bread, pasta, pizza, crackers, cakes and lots of breakfast cereals contain gluten.</a:t>
            </a:r>
          </a:p>
          <a:p>
            <a:r>
              <a:rPr lang="en-GB" dirty="0" smtClean="0"/>
              <a:t>Some people with coeliac disease also get poorly when they eat oats.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662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u="sng" dirty="0" smtClean="0"/>
              <a:t>Tell your friends </a:t>
            </a:r>
            <a:r>
              <a:rPr lang="en-GB" b="1" i="1" u="sng" dirty="0" smtClean="0"/>
              <a:t>how you felt </a:t>
            </a:r>
            <a:r>
              <a:rPr lang="en-GB" b="1" i="1" u="sng" dirty="0" smtClean="0"/>
              <a:t>before you found out you had coeliac disease</a:t>
            </a:r>
            <a:r>
              <a:rPr lang="en-GB" b="1" i="1" u="sng" dirty="0" smtClean="0"/>
              <a:t>.</a:t>
            </a:r>
          </a:p>
          <a:p>
            <a:pPr marL="0" indent="0">
              <a:buNone/>
            </a:pPr>
            <a:r>
              <a:rPr lang="en-GB" b="1" i="1" u="sng" dirty="0" smtClean="0"/>
              <a:t>How did it make you ill?</a:t>
            </a:r>
          </a:p>
          <a:p>
            <a:pPr marL="0" indent="0">
              <a:buNone/>
            </a:pPr>
            <a:r>
              <a:rPr lang="en-GB" b="1" i="1" u="sng" dirty="0" smtClean="0"/>
              <a:t>How did the doctors find out what was wrong?</a:t>
            </a:r>
          </a:p>
          <a:p>
            <a:pPr marL="0" indent="0">
              <a:buNone/>
            </a:pPr>
            <a:r>
              <a:rPr lang="en-GB" b="1" i="1" u="sng" dirty="0" smtClean="0"/>
              <a:t>How long did it take for you to feel better?</a:t>
            </a:r>
            <a:endParaRPr lang="en-GB" b="1" i="1" u="sng" dirty="0" smtClean="0"/>
          </a:p>
          <a:p>
            <a:pPr marL="0" indent="0">
              <a:buNone/>
            </a:pPr>
            <a:endParaRPr lang="en-GB" b="1" i="1" u="sng" dirty="0"/>
          </a:p>
          <a:p>
            <a:pPr marL="0" indent="0">
              <a:buNone/>
            </a:pPr>
            <a:r>
              <a:rPr lang="en-GB" b="1" i="1" u="sng" dirty="0" smtClean="0"/>
              <a:t>You can add in as many slides as you like.  It might be a good idea to include “before” and “after” pictures if you have them!</a:t>
            </a:r>
            <a:endParaRPr lang="en-GB" b="1" i="1" u="sng" dirty="0"/>
          </a:p>
        </p:txBody>
      </p:sp>
    </p:spTree>
    <p:extLst>
      <p:ext uri="{BB962C8B-B14F-4D97-AF65-F5344CB8AC3E}">
        <p14:creationId xmlns:p14="http://schemas.microsoft.com/office/powerpoint/2010/main" val="403838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Gluten free diet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can sometimes be tricky to tell if food is OK to eat</a:t>
            </a:r>
          </a:p>
          <a:p>
            <a:r>
              <a:rPr lang="en-GB" dirty="0" smtClean="0"/>
              <a:t>Wheat, barley and rye can be included in foods you wouldn’t normally think of</a:t>
            </a:r>
            <a:endParaRPr lang="en-GB" dirty="0" smtClean="0"/>
          </a:p>
          <a:p>
            <a:r>
              <a:rPr lang="en-GB" dirty="0" smtClean="0"/>
              <a:t>You </a:t>
            </a:r>
            <a:r>
              <a:rPr lang="en-GB" dirty="0"/>
              <a:t>might not expect </a:t>
            </a:r>
            <a:r>
              <a:rPr lang="en-GB" dirty="0" smtClean="0"/>
              <a:t>sausages</a:t>
            </a:r>
            <a:r>
              <a:rPr lang="en-GB" dirty="0"/>
              <a:t>, brown sauce, </a:t>
            </a:r>
            <a:r>
              <a:rPr lang="en-GB" dirty="0" smtClean="0"/>
              <a:t>chocolate bars or </a:t>
            </a:r>
            <a:r>
              <a:rPr lang="en-GB" dirty="0"/>
              <a:t>ice </a:t>
            </a:r>
            <a:r>
              <a:rPr lang="en-GB" dirty="0" smtClean="0"/>
              <a:t>cream to contain gluten – but some do!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i="1" u="sng" dirty="0" smtClean="0"/>
              <a:t>You could play the “guess what is gluten free” game in the Young Champions Pack</a:t>
            </a:r>
            <a:endParaRPr lang="en-GB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63308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is it difficult?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1" u="sng" dirty="0" smtClean="0"/>
              <a:t>What happens to you if you accidentally eat gluten?</a:t>
            </a:r>
          </a:p>
          <a:p>
            <a:r>
              <a:rPr lang="en-GB" b="1" i="1" u="sng" dirty="0" smtClean="0"/>
              <a:t>How do you try and make sure you don’t?</a:t>
            </a:r>
            <a:endParaRPr lang="en-GB" b="1" i="1" u="sng" dirty="0" smtClean="0"/>
          </a:p>
          <a:p>
            <a:endParaRPr lang="en-GB" b="1" i="1" u="sng" dirty="0"/>
          </a:p>
          <a:p>
            <a:r>
              <a:rPr lang="en-GB" b="1" i="1" u="sng" dirty="0" smtClean="0"/>
              <a:t>For example, “At </a:t>
            </a:r>
            <a:r>
              <a:rPr lang="en-GB" b="1" i="1" u="sng" dirty="0" smtClean="0"/>
              <a:t>home my food is made separately and I have my own butter and jam in the fridge</a:t>
            </a:r>
            <a:r>
              <a:rPr lang="en-GB" b="1" i="1" u="sng" dirty="0" smtClean="0"/>
              <a:t>.”</a:t>
            </a:r>
          </a:p>
          <a:p>
            <a:endParaRPr lang="en-GB" b="1" i="1" u="sng" dirty="0"/>
          </a:p>
          <a:p>
            <a:r>
              <a:rPr lang="en-GB" b="1" i="1" u="sng" dirty="0" smtClean="0"/>
              <a:t>What foods do you miss?  Ask your friends what they would miss if they had to stop eating them!</a:t>
            </a:r>
          </a:p>
          <a:p>
            <a:endParaRPr lang="en-GB" b="1" i="1" u="sng" dirty="0"/>
          </a:p>
        </p:txBody>
      </p:sp>
      <p:pic>
        <p:nvPicPr>
          <p:cNvPr id="4" name="Picture 5" descr="C:\Users\Acer\AppData\Local\Microsoft\Windows\INetCache\IE\81HX1PGD\margarin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70225" y="1331422"/>
            <a:ext cx="2284269" cy="1827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659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I know what </a:t>
            </a:r>
            <a:r>
              <a:rPr lang="en-GB" dirty="0" smtClean="0"/>
              <a:t>I can </a:t>
            </a:r>
            <a:r>
              <a:rPr lang="en-GB" dirty="0" smtClean="0"/>
              <a:t>eat?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1" u="sng" dirty="0" smtClean="0"/>
              <a:t>Do you or your parents check </a:t>
            </a:r>
            <a:r>
              <a:rPr lang="en-GB" b="1" i="1" u="sng" dirty="0"/>
              <a:t>food </a:t>
            </a:r>
            <a:r>
              <a:rPr lang="en-GB" b="1" i="1" u="sng" dirty="0" smtClean="0"/>
              <a:t>labels?</a:t>
            </a:r>
            <a:endParaRPr lang="en-GB" b="1" i="1" u="sng" dirty="0"/>
          </a:p>
          <a:p>
            <a:r>
              <a:rPr lang="en-GB" b="1" i="1" u="sng" dirty="0" smtClean="0"/>
              <a:t>In some parts of the country the doctor can give you a prescription for gluten free food – do you get this?</a:t>
            </a:r>
          </a:p>
          <a:p>
            <a:r>
              <a:rPr lang="en-GB" b="1" i="1" u="sng" dirty="0"/>
              <a:t>Do you like the special gluten free bread you can get in the shops?</a:t>
            </a:r>
          </a:p>
          <a:p>
            <a:r>
              <a:rPr lang="en-GB" b="1" i="1" u="sng" dirty="0" smtClean="0"/>
              <a:t>Do you have special recipes for cooking gluten free food at home?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271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Food labels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1" u="sng" dirty="0" smtClean="0"/>
              <a:t>We think these are quite good pictures to explain about how you check a food label, and about the Crossed Grain symbol.</a:t>
            </a:r>
          </a:p>
          <a:p>
            <a:endParaRPr lang="en-GB" dirty="0"/>
          </a:p>
        </p:txBody>
      </p:sp>
      <p:pic>
        <p:nvPicPr>
          <p:cNvPr id="4" name="Content Placeholder 5" descr="x-sausages-ingredien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794462"/>
            <a:ext cx="7515225" cy="25527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  <p:pic>
        <p:nvPicPr>
          <p:cNvPr id="5" name="Picture 4" descr="FIC-gluten-free-label-changes-AOECS-discuss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8418" y="3127155"/>
            <a:ext cx="2209800" cy="222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8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makes it easier?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People need to know that I am not being a fussy eater, my gluten free diet is really important to keep me healthy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i="1" u="sng" dirty="0"/>
              <a:t>What do you find difficult about the gluten free diet?</a:t>
            </a:r>
          </a:p>
          <a:p>
            <a:r>
              <a:rPr lang="en-GB" b="1" i="1" u="sng" dirty="0"/>
              <a:t>How can your friends help</a:t>
            </a:r>
            <a:r>
              <a:rPr lang="en-GB" b="1" i="1" u="sng" dirty="0" smtClean="0"/>
              <a:t>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262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listening!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pic>
        <p:nvPicPr>
          <p:cNvPr id="4" name="Picture 4" descr="C:\Users\Acer\AppData\Local\Microsoft\Windows\INetCache\IE\1E26C37N\questions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103120"/>
            <a:ext cx="2219052" cy="35772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334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FA0A4AA-8600-4545-99EF-655DD1109E1F}" vid="{CB88B05D-78BD-4811-A627-102BB32113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171</TotalTime>
  <Words>684</Words>
  <Application>Microsoft Office PowerPoint</Application>
  <PresentationFormat>Widescreen</PresentationFormat>
  <Paragraphs>67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Roboto</vt:lpstr>
      <vt:lpstr>Roboto Slab</vt:lpstr>
      <vt:lpstr>Theme1</vt:lpstr>
      <vt:lpstr>Welcome!</vt:lpstr>
      <vt:lpstr>Coeliac Disease</vt:lpstr>
      <vt:lpstr>What is coeliac disease?</vt:lpstr>
      <vt:lpstr>What happens?</vt:lpstr>
      <vt:lpstr>Why?</vt:lpstr>
      <vt:lpstr>Why?</vt:lpstr>
      <vt:lpstr>All about Gluten</vt:lpstr>
      <vt:lpstr>My story</vt:lpstr>
      <vt:lpstr>Gluten free diet</vt:lpstr>
      <vt:lpstr>Why is it difficult?</vt:lpstr>
      <vt:lpstr>How do I know what I can eat?</vt:lpstr>
      <vt:lpstr>Food labels</vt:lpstr>
      <vt:lpstr>What makes it easier?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</dc:title>
  <dc:creator>Isobel Ford</dc:creator>
  <cp:lastModifiedBy>Caroline Norris</cp:lastModifiedBy>
  <cp:revision>20</cp:revision>
  <dcterms:created xsi:type="dcterms:W3CDTF">2017-02-16T14:49:53Z</dcterms:created>
  <dcterms:modified xsi:type="dcterms:W3CDTF">2017-04-24T09:16:05Z</dcterms:modified>
</cp:coreProperties>
</file>