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6" r:id="rId3"/>
    <p:sldId id="257" r:id="rId4"/>
    <p:sldId id="258" r:id="rId5"/>
    <p:sldId id="259" r:id="rId6"/>
    <p:sldId id="260" r:id="rId7"/>
    <p:sldId id="262" r:id="rId8"/>
    <p:sldId id="261" r:id="rId9"/>
    <p:sldId id="263" r:id="rId10"/>
    <p:sldId id="267" r:id="rId11"/>
    <p:sldId id="268" r:id="rId12"/>
    <p:sldId id="269" r:id="rId13"/>
    <p:sldId id="270" r:id="rId14"/>
    <p:sldId id="271" r:id="rId15"/>
    <p:sldId id="272" r:id="rId16"/>
    <p:sldId id="273" r:id="rId17"/>
    <p:sldId id="274" r:id="rId18"/>
    <p:sldId id="275" r:id="rId19"/>
    <p:sldId id="276" r:id="rId20"/>
    <p:sldId id="277" r:id="rId21"/>
    <p:sldId id="280" r:id="rId22"/>
    <p:sldId id="264"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4B362FE-E55A-4B41-87A6-C919DDE62AAD}" type="datetimeFigureOut">
              <a:rPr lang="en-GB" smtClean="0"/>
              <a:t>04/04/2018</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ECC13AF-BDA9-4A87-A8C2-1A1F5FDF20E9}"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B362FE-E55A-4B41-87A6-C919DDE62AAD}" type="datetimeFigureOut">
              <a:rPr lang="en-GB" smtClean="0"/>
              <a:t>04/04/2018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CECC13AF-BDA9-4A87-A8C2-1A1F5FDF20E9}" type="slidenum">
              <a:rPr lang="en-GB" smtClean="0"/>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4B362FE-E55A-4B41-87A6-C919DDE62AAD}" type="datetimeFigureOut">
              <a:rPr lang="en-GB" smtClean="0"/>
              <a:t>04/04/2018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CECC13AF-BDA9-4A87-A8C2-1A1F5FDF20E9}" type="slidenum">
              <a:rPr lang="en-GB" smtClean="0"/>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4B362FE-E55A-4B41-87A6-C919DDE62AAD}" type="datetimeFigureOut">
              <a:rPr lang="en-GB" smtClean="0"/>
              <a:t>04/04/2018</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CECC13AF-BDA9-4A87-A8C2-1A1F5FDF20E9}" type="slidenum">
              <a:rPr lang="en-GB" smtClean="0"/>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4B362FE-E55A-4B41-87A6-C919DDE62AAD}" type="datetimeFigureOut">
              <a:rPr lang="en-GB" smtClean="0"/>
              <a:t>04/04/2018</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CECC13AF-BDA9-4A87-A8C2-1A1F5FDF20E9}"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4B362FE-E55A-4B41-87A6-C919DDE62AAD}" type="datetimeFigureOut">
              <a:rPr lang="en-GB" smtClean="0"/>
              <a:t>04/04/2018</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CECC13AF-BDA9-4A87-A8C2-1A1F5FDF20E9}" type="slidenum">
              <a:rPr lang="en-GB" smtClean="0"/>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4B362FE-E55A-4B41-87A6-C919DDE62AAD}" type="datetimeFigureOut">
              <a:rPr lang="en-GB" smtClean="0"/>
              <a:t>04/04/2018</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CECC13AF-BDA9-4A87-A8C2-1A1F5FDF20E9}"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4B362FE-E55A-4B41-87A6-C919DDE62AAD}" type="datetimeFigureOut">
              <a:rPr lang="en-GB" smtClean="0"/>
              <a:t>04/04/2018</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CECC13AF-BDA9-4A87-A8C2-1A1F5FDF20E9}"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4B362FE-E55A-4B41-87A6-C919DDE62AAD}" type="datetimeFigureOut">
              <a:rPr lang="en-GB" smtClean="0"/>
              <a:t>04/04/2018</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ECC13AF-BDA9-4A87-A8C2-1A1F5FDF20E9}" type="slidenum">
              <a:rPr lang="en-GB" smtClean="0"/>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B362FE-E55A-4B41-87A6-C919DDE62AAD}" type="datetimeFigureOut">
              <a:rPr lang="en-GB" smtClean="0"/>
              <a:t>04/04/2018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CECC13AF-BDA9-4A87-A8C2-1A1F5FDF20E9}"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B362FE-E55A-4B41-87A6-C919DDE62AAD}" type="datetimeFigureOut">
              <a:rPr lang="en-GB" smtClean="0"/>
              <a:t>04/04/2018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CECC13AF-BDA9-4A87-A8C2-1A1F5FDF20E9}"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4B362FE-E55A-4B41-87A6-C919DDE62AAD}" type="datetimeFigureOut">
              <a:rPr lang="en-GB" smtClean="0"/>
              <a:t>04/04/2018</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ECC13AF-BDA9-4A87-A8C2-1A1F5FDF20E9}"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bsg.org.uk/clinical-guidelines/small-bowel-nutrition/guidelines-on-the-diagnosis-and-management-of-adult-coeliac-disease.html" TargetMode="External"/><Relationship Id="rId2" Type="http://schemas.openxmlformats.org/officeDocument/2006/relationships/hyperlink" Target="https://www.coeliac.org.uk/glossary/health-advisory-council?destination=/healthcare-professionals/management/new-patients/vaccination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Coeliac Group Update</a:t>
            </a:r>
            <a:br>
              <a:rPr lang="en-GB" dirty="0" smtClean="0"/>
            </a:br>
            <a:r>
              <a:rPr lang="en-GB" dirty="0" smtClean="0"/>
              <a:t>2018</a:t>
            </a:r>
            <a:endParaRPr lang="en-GB" dirty="0"/>
          </a:p>
        </p:txBody>
      </p:sp>
      <p:sp>
        <p:nvSpPr>
          <p:cNvPr id="3" name="Subtitle 2"/>
          <p:cNvSpPr>
            <a:spLocks noGrp="1"/>
          </p:cNvSpPr>
          <p:nvPr>
            <p:ph type="subTitle" idx="1"/>
          </p:nvPr>
        </p:nvSpPr>
        <p:spPr/>
        <p:txBody>
          <a:bodyPr/>
          <a:lstStyle/>
          <a:p>
            <a:pPr algn="ctr"/>
            <a:r>
              <a:rPr lang="en-GB" dirty="0" smtClean="0"/>
              <a:t>Catherine Tancock</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5936" y="4005064"/>
            <a:ext cx="1152128" cy="1110482"/>
          </a:xfrm>
          <a:prstGeom prst="rect">
            <a:avLst/>
          </a:prstGeom>
        </p:spPr>
      </p:pic>
    </p:spTree>
    <p:extLst>
      <p:ext uri="{BB962C8B-B14F-4D97-AF65-F5344CB8AC3E}">
        <p14:creationId xmlns:p14="http://schemas.microsoft.com/office/powerpoint/2010/main" val="3933865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endParaRPr lang="en-GB" dirty="0" smtClean="0"/>
          </a:p>
          <a:p>
            <a:endParaRPr lang="en-GB" dirty="0"/>
          </a:p>
          <a:p>
            <a:endParaRPr lang="en-GB" dirty="0" smtClean="0"/>
          </a:p>
          <a:p>
            <a:r>
              <a:rPr lang="en-GB" dirty="0" smtClean="0"/>
              <a:t>Why do I have Coeliac Disease?</a:t>
            </a:r>
          </a:p>
          <a:p>
            <a:r>
              <a:rPr lang="en-GB" dirty="0" smtClean="0"/>
              <a:t>Gluten Free Prescribing in England</a:t>
            </a:r>
          </a:p>
          <a:p>
            <a:r>
              <a:rPr lang="en-GB" dirty="0" smtClean="0"/>
              <a:t>Vitamin D and calcium requirements</a:t>
            </a:r>
          </a:p>
          <a:p>
            <a:r>
              <a:rPr lang="en-GB" dirty="0" smtClean="0"/>
              <a:t>DXA scan</a:t>
            </a:r>
          </a:p>
          <a:p>
            <a:r>
              <a:rPr lang="en-GB" dirty="0" smtClean="0"/>
              <a:t>Annual review </a:t>
            </a:r>
            <a:endParaRPr lang="en-GB" dirty="0" smtClean="0"/>
          </a:p>
          <a:p>
            <a:r>
              <a:rPr lang="en-GB" dirty="0" smtClean="0"/>
              <a:t>Screening</a:t>
            </a:r>
            <a:endParaRPr lang="en-GB" dirty="0" smtClean="0"/>
          </a:p>
          <a:p>
            <a:r>
              <a:rPr lang="en-GB" dirty="0" smtClean="0"/>
              <a:t>Vaccinations</a:t>
            </a:r>
          </a:p>
          <a:p>
            <a:endParaRPr lang="en-GB" dirty="0"/>
          </a:p>
        </p:txBody>
      </p:sp>
      <p:sp>
        <p:nvSpPr>
          <p:cNvPr id="5" name="Title 4"/>
          <p:cNvSpPr>
            <a:spLocks noGrp="1"/>
          </p:cNvSpPr>
          <p:nvPr>
            <p:ph type="title"/>
          </p:nvPr>
        </p:nvSpPr>
        <p:spPr/>
        <p:txBody>
          <a:bodyPr/>
          <a:lstStyle/>
          <a:p>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8055" y="332656"/>
            <a:ext cx="3467890" cy="2232248"/>
          </a:xfrm>
          <a:prstGeom prst="rect">
            <a:avLst/>
          </a:prstGeom>
        </p:spPr>
      </p:pic>
    </p:spTree>
    <p:extLst>
      <p:ext uri="{BB962C8B-B14F-4D97-AF65-F5344CB8AC3E}">
        <p14:creationId xmlns:p14="http://schemas.microsoft.com/office/powerpoint/2010/main" val="36437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Early history</a:t>
            </a:r>
          </a:p>
          <a:p>
            <a:pPr marL="109728" indent="0">
              <a:buNone/>
            </a:pPr>
            <a:endParaRPr lang="en-GB" dirty="0" smtClean="0"/>
          </a:p>
          <a:p>
            <a:r>
              <a:rPr lang="en-GB" dirty="0" smtClean="0"/>
              <a:t>Evolution</a:t>
            </a:r>
          </a:p>
          <a:p>
            <a:pPr marL="109728" indent="0">
              <a:buNone/>
            </a:pPr>
            <a:endParaRPr lang="en-GB" dirty="0" smtClean="0"/>
          </a:p>
          <a:p>
            <a:r>
              <a:rPr lang="en-GB" dirty="0" smtClean="0"/>
              <a:t>Genetic</a:t>
            </a:r>
          </a:p>
          <a:p>
            <a:pPr marL="109728" indent="0">
              <a:buNone/>
            </a:pPr>
            <a:endParaRPr lang="en-GB" dirty="0" smtClean="0"/>
          </a:p>
          <a:p>
            <a:r>
              <a:rPr lang="en-GB" dirty="0" smtClean="0"/>
              <a:t>Immunology</a:t>
            </a:r>
            <a:endParaRPr lang="en-GB" dirty="0"/>
          </a:p>
        </p:txBody>
      </p:sp>
      <p:sp>
        <p:nvSpPr>
          <p:cNvPr id="3" name="Title 2"/>
          <p:cNvSpPr>
            <a:spLocks noGrp="1"/>
          </p:cNvSpPr>
          <p:nvPr>
            <p:ph type="title"/>
          </p:nvPr>
        </p:nvSpPr>
        <p:spPr/>
        <p:txBody>
          <a:bodyPr/>
          <a:lstStyle/>
          <a:p>
            <a:r>
              <a:rPr lang="en-GB" dirty="0" smtClean="0"/>
              <a:t>Why do I have Coeliac Disease?</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1960" y="1484784"/>
            <a:ext cx="3598540" cy="3168352"/>
          </a:xfrm>
          <a:prstGeom prst="rect">
            <a:avLst/>
          </a:prstGeom>
        </p:spPr>
      </p:pic>
    </p:spTree>
    <p:extLst>
      <p:ext uri="{BB962C8B-B14F-4D97-AF65-F5344CB8AC3E}">
        <p14:creationId xmlns:p14="http://schemas.microsoft.com/office/powerpoint/2010/main" val="2331141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GB" dirty="0" smtClean="0"/>
              <a:t>Samuel Gee (1887) is credited with the first clinical description of coeliac disease</a:t>
            </a:r>
          </a:p>
          <a:p>
            <a:r>
              <a:rPr lang="en-GB" dirty="0"/>
              <a:t>Coeliac disease was first described by </a:t>
            </a:r>
            <a:r>
              <a:rPr lang="en-GB" dirty="0" err="1" smtClean="0"/>
              <a:t>Aretaeus</a:t>
            </a:r>
            <a:r>
              <a:rPr lang="en-GB" dirty="0" smtClean="0"/>
              <a:t> of Cappadocia 10,000 </a:t>
            </a:r>
            <a:r>
              <a:rPr lang="en-GB" dirty="0"/>
              <a:t>years </a:t>
            </a:r>
            <a:r>
              <a:rPr lang="en-GB" dirty="0" smtClean="0"/>
              <a:t>ago</a:t>
            </a:r>
            <a:endParaRPr lang="en-GB" dirty="0" smtClean="0"/>
          </a:p>
          <a:p>
            <a:r>
              <a:rPr lang="en-GB" dirty="0" smtClean="0"/>
              <a:t>Dr </a:t>
            </a:r>
            <a:r>
              <a:rPr lang="en-GB" dirty="0" smtClean="0"/>
              <a:t>Willem Dicke found that some malnourished children with coeliac disease improved during the Dutch Famine (1944-45) but deteriorated when bread was reintroduced</a:t>
            </a:r>
          </a:p>
          <a:p>
            <a:r>
              <a:rPr lang="en-GB" dirty="0" smtClean="0"/>
              <a:t>A connection was made between wheat and coeliac disease </a:t>
            </a:r>
          </a:p>
          <a:p>
            <a:r>
              <a:rPr lang="en-GB" dirty="0" smtClean="0"/>
              <a:t>He put 3 patients on a balanced diet with/without wheat starch which led to the discovery of the cause of coeliac disease and the first gluten free diet </a:t>
            </a:r>
            <a:endParaRPr lang="en-GB" dirty="0" smtClean="0"/>
          </a:p>
          <a:p>
            <a:r>
              <a:rPr lang="en-GB" dirty="0" smtClean="0"/>
              <a:t>The early 1960’s saw the discovery of the </a:t>
            </a:r>
            <a:r>
              <a:rPr lang="en-GB" dirty="0" err="1" smtClean="0"/>
              <a:t>antigliadin</a:t>
            </a:r>
            <a:r>
              <a:rPr lang="en-GB" dirty="0" smtClean="0"/>
              <a:t> antibodies and was the first non invasive serology markers for coeliac disease</a:t>
            </a:r>
            <a:endParaRPr lang="en-GB" dirty="0"/>
          </a:p>
        </p:txBody>
      </p:sp>
      <p:sp>
        <p:nvSpPr>
          <p:cNvPr id="3" name="Title 2"/>
          <p:cNvSpPr>
            <a:spLocks noGrp="1"/>
          </p:cNvSpPr>
          <p:nvPr>
            <p:ph type="title"/>
          </p:nvPr>
        </p:nvSpPr>
        <p:spPr/>
        <p:txBody>
          <a:bodyPr/>
          <a:lstStyle/>
          <a:p>
            <a:r>
              <a:rPr lang="en-GB" dirty="0" smtClean="0"/>
              <a:t>History </a:t>
            </a:r>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116632"/>
            <a:ext cx="1080120" cy="122413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944" y="0"/>
            <a:ext cx="1872208" cy="1340768"/>
          </a:xfrm>
          <a:prstGeom prst="rect">
            <a:avLst/>
          </a:prstGeom>
        </p:spPr>
      </p:pic>
    </p:spTree>
    <p:extLst>
      <p:ext uri="{BB962C8B-B14F-4D97-AF65-F5344CB8AC3E}">
        <p14:creationId xmlns:p14="http://schemas.microsoft.com/office/powerpoint/2010/main" val="3214085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dirty="0" smtClean="0"/>
              <a:t>It is considered that civilisation occurred due to improved nutrition related to the domestication of wheat</a:t>
            </a:r>
          </a:p>
          <a:p>
            <a:r>
              <a:rPr lang="en-GB" dirty="0" smtClean="0"/>
              <a:t>Our common bread wheat evolved from wild einkorn wheat and goat grass leading to emmer wheat which is the first known domesticated wheat.</a:t>
            </a:r>
          </a:p>
          <a:p>
            <a:r>
              <a:rPr lang="en-GB" dirty="0"/>
              <a:t>T</a:t>
            </a:r>
            <a:r>
              <a:rPr lang="en-GB" dirty="0" smtClean="0"/>
              <a:t>he proteins in wheat caused an immune reaction in coeliac patients</a:t>
            </a:r>
          </a:p>
          <a:p>
            <a:pPr marL="109728" indent="0">
              <a:buNone/>
            </a:pPr>
            <a:endParaRPr lang="en-GB" dirty="0" smtClean="0"/>
          </a:p>
          <a:p>
            <a:endParaRPr lang="en-GB" dirty="0"/>
          </a:p>
        </p:txBody>
      </p:sp>
      <p:sp>
        <p:nvSpPr>
          <p:cNvPr id="3" name="Title 2"/>
          <p:cNvSpPr>
            <a:spLocks noGrp="1"/>
          </p:cNvSpPr>
          <p:nvPr>
            <p:ph type="title"/>
          </p:nvPr>
        </p:nvSpPr>
        <p:spPr/>
        <p:txBody>
          <a:bodyPr/>
          <a:lstStyle/>
          <a:p>
            <a:r>
              <a:rPr lang="en-GB" dirty="0" smtClean="0"/>
              <a:t>Evolution</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32656"/>
            <a:ext cx="6192688" cy="1152128"/>
          </a:xfrm>
          <a:prstGeom prst="rect">
            <a:avLst/>
          </a:prstGeom>
        </p:spPr>
      </p:pic>
    </p:spTree>
    <p:extLst>
      <p:ext uri="{BB962C8B-B14F-4D97-AF65-F5344CB8AC3E}">
        <p14:creationId xmlns:p14="http://schemas.microsoft.com/office/powerpoint/2010/main" val="3061377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dirty="0" smtClean="0"/>
              <a:t>A </a:t>
            </a:r>
            <a:r>
              <a:rPr lang="en-GB" dirty="0" err="1"/>
              <a:t>p</a:t>
            </a:r>
            <a:r>
              <a:rPr lang="en-GB" dirty="0" err="1" smtClean="0"/>
              <a:t>alaeodiet</a:t>
            </a:r>
            <a:r>
              <a:rPr lang="en-GB" dirty="0" smtClean="0"/>
              <a:t> </a:t>
            </a:r>
            <a:r>
              <a:rPr lang="en-GB" dirty="0"/>
              <a:t>reconstruction </a:t>
            </a:r>
            <a:r>
              <a:rPr lang="en-GB" dirty="0" smtClean="0"/>
              <a:t>(2010) and bone analysis on </a:t>
            </a:r>
            <a:r>
              <a:rPr lang="en-GB" dirty="0"/>
              <a:t>a skeleton </a:t>
            </a:r>
            <a:r>
              <a:rPr lang="en-GB" dirty="0" smtClean="0"/>
              <a:t>of a young Italian woman from </a:t>
            </a:r>
            <a:r>
              <a:rPr lang="en-GB" dirty="0"/>
              <a:t>1</a:t>
            </a:r>
            <a:r>
              <a:rPr lang="en-GB" baseline="30000" dirty="0"/>
              <a:t>st</a:t>
            </a:r>
            <a:r>
              <a:rPr lang="en-GB" dirty="0"/>
              <a:t> century AD with </a:t>
            </a:r>
            <a:r>
              <a:rPr lang="en-GB" dirty="0" smtClean="0"/>
              <a:t>malnutrition, stunted growth with probable iron deficiency</a:t>
            </a:r>
            <a:r>
              <a:rPr lang="en-GB" dirty="0"/>
              <a:t> </a:t>
            </a:r>
            <a:r>
              <a:rPr lang="en-GB" dirty="0" smtClean="0"/>
              <a:t>- found the HLA DQ2 </a:t>
            </a:r>
            <a:r>
              <a:rPr lang="en-GB" dirty="0"/>
              <a:t>gene present </a:t>
            </a:r>
            <a:r>
              <a:rPr lang="en-GB" dirty="0" smtClean="0"/>
              <a:t>and </a:t>
            </a:r>
            <a:r>
              <a:rPr lang="en-GB" dirty="0"/>
              <a:t>is the </a:t>
            </a:r>
            <a:r>
              <a:rPr lang="en-GB" dirty="0" smtClean="0"/>
              <a:t>first   documented </a:t>
            </a:r>
            <a:r>
              <a:rPr lang="en-GB" dirty="0"/>
              <a:t>case of coeliac </a:t>
            </a:r>
            <a:r>
              <a:rPr lang="en-GB" dirty="0" smtClean="0"/>
              <a:t>disease</a:t>
            </a:r>
          </a:p>
          <a:p>
            <a:r>
              <a:rPr lang="en-GB" dirty="0" smtClean="0"/>
              <a:t>There are over 40 genes associated with coeliac disease with evidence that  positive selection of ‘harmful’ genes has occurred to help respond to bacterial or infections organisms (links to Justinian Plague 1400 years ago!)</a:t>
            </a:r>
          </a:p>
          <a:p>
            <a:endParaRPr lang="en-GB" dirty="0" smtClean="0"/>
          </a:p>
          <a:p>
            <a:endParaRPr lang="en-GB" dirty="0" smtClean="0"/>
          </a:p>
          <a:p>
            <a:endParaRPr lang="en-GB" dirty="0"/>
          </a:p>
          <a:p>
            <a:endParaRPr lang="en-GB" dirty="0"/>
          </a:p>
        </p:txBody>
      </p:sp>
      <p:sp>
        <p:nvSpPr>
          <p:cNvPr id="3" name="Title 2"/>
          <p:cNvSpPr>
            <a:spLocks noGrp="1"/>
          </p:cNvSpPr>
          <p:nvPr>
            <p:ph type="title"/>
          </p:nvPr>
        </p:nvSpPr>
        <p:spPr/>
        <p:txBody>
          <a:bodyPr/>
          <a:lstStyle/>
          <a:p>
            <a:r>
              <a:rPr lang="en-GB" dirty="0" smtClean="0"/>
              <a:t>Genetic </a:t>
            </a:r>
            <a:endParaRPr lang="en-GB" dirty="0"/>
          </a:p>
        </p:txBody>
      </p:sp>
    </p:spTree>
    <p:extLst>
      <p:ext uri="{BB962C8B-B14F-4D97-AF65-F5344CB8AC3E}">
        <p14:creationId xmlns:p14="http://schemas.microsoft.com/office/powerpoint/2010/main" val="41140487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pPr marL="109728" indent="0">
              <a:buNone/>
            </a:pPr>
            <a:r>
              <a:rPr lang="en-GB" sz="7200" dirty="0" smtClean="0"/>
              <a:t>Coeliac disease started to increase in the 1980’s – why?</a:t>
            </a:r>
          </a:p>
          <a:p>
            <a:r>
              <a:rPr lang="en-GB" sz="7200" dirty="0" smtClean="0"/>
              <a:t>Is it due to an increase in wheat  consumption?</a:t>
            </a:r>
          </a:p>
          <a:p>
            <a:pPr marL="109728" indent="0">
              <a:buNone/>
            </a:pPr>
            <a:r>
              <a:rPr lang="en-GB" sz="7200" dirty="0" smtClean="0"/>
              <a:t>NO – wheat consumption peaked in the1880’s</a:t>
            </a:r>
          </a:p>
          <a:p>
            <a:r>
              <a:rPr lang="en-GB" sz="7200" dirty="0" smtClean="0"/>
              <a:t>Is it due to ‘toxic’ modern wheat?</a:t>
            </a:r>
          </a:p>
          <a:p>
            <a:pPr marL="109728" indent="0">
              <a:buNone/>
            </a:pPr>
            <a:r>
              <a:rPr lang="en-GB" sz="7200" dirty="0" smtClean="0"/>
              <a:t>NO – modern wheats are less immunogenic</a:t>
            </a:r>
          </a:p>
          <a:p>
            <a:r>
              <a:rPr lang="en-GB" sz="7200" dirty="0" smtClean="0"/>
              <a:t>Maternal wheat intake or breast feeding ?</a:t>
            </a:r>
          </a:p>
          <a:p>
            <a:pPr marL="109728" indent="0">
              <a:buNone/>
            </a:pPr>
            <a:r>
              <a:rPr lang="en-GB" sz="7200" dirty="0" smtClean="0"/>
              <a:t>NO evidence</a:t>
            </a:r>
          </a:p>
          <a:p>
            <a:r>
              <a:rPr lang="en-GB" sz="7200" dirty="0" smtClean="0"/>
              <a:t>Infant gluten consumption?</a:t>
            </a:r>
          </a:p>
          <a:p>
            <a:pPr marL="109728" indent="0">
              <a:buNone/>
            </a:pPr>
            <a:r>
              <a:rPr lang="en-GB" sz="7200" dirty="0" smtClean="0"/>
              <a:t>NO evidence re timing of introduction of gluten</a:t>
            </a:r>
          </a:p>
          <a:p>
            <a:r>
              <a:rPr lang="en-GB" sz="7200" dirty="0" smtClean="0"/>
              <a:t>Dietary patterns after </a:t>
            </a:r>
            <a:r>
              <a:rPr lang="en-GB" sz="7200" dirty="0" smtClean="0"/>
              <a:t>weaning?</a:t>
            </a:r>
            <a:endParaRPr lang="en-GB" sz="7200" dirty="0" smtClean="0"/>
          </a:p>
          <a:p>
            <a:pPr marL="109728" indent="0">
              <a:buNone/>
            </a:pPr>
            <a:r>
              <a:rPr lang="en-GB" sz="7200" dirty="0" smtClean="0"/>
              <a:t>? A normal healthy diet may reduce development of CD –more studies</a:t>
            </a:r>
          </a:p>
          <a:p>
            <a:r>
              <a:rPr lang="en-GB" sz="7200" dirty="0" smtClean="0"/>
              <a:t>Microbiome?</a:t>
            </a:r>
          </a:p>
          <a:p>
            <a:pPr marL="109728" indent="0">
              <a:buNone/>
            </a:pPr>
            <a:r>
              <a:rPr lang="en-GB" sz="7200" dirty="0" smtClean="0"/>
              <a:t>NO evidence of early introduction of antibiotics</a:t>
            </a:r>
          </a:p>
          <a:p>
            <a:r>
              <a:rPr lang="en-GB" sz="7200" dirty="0" smtClean="0"/>
              <a:t>Caesarean </a:t>
            </a:r>
            <a:r>
              <a:rPr lang="en-GB" sz="7200" dirty="0" smtClean="0"/>
              <a:t>section?</a:t>
            </a:r>
            <a:endParaRPr lang="en-GB" sz="7200" dirty="0" smtClean="0"/>
          </a:p>
          <a:p>
            <a:pPr marL="109728" indent="0">
              <a:buNone/>
            </a:pPr>
            <a:r>
              <a:rPr lang="en-GB" sz="7200" dirty="0" smtClean="0"/>
              <a:t>NO association with c section and vaginal deliveries</a:t>
            </a:r>
          </a:p>
          <a:p>
            <a:pPr marL="109728" indent="0">
              <a:buNone/>
            </a:pPr>
            <a:endParaRPr lang="en-GB" dirty="0" smtClean="0"/>
          </a:p>
          <a:p>
            <a:pPr marL="109728" indent="0">
              <a:buNone/>
            </a:pPr>
            <a:endParaRPr lang="en-GB" dirty="0" smtClean="0"/>
          </a:p>
          <a:p>
            <a:pPr marL="109728" indent="0">
              <a:buNone/>
            </a:pPr>
            <a:r>
              <a:rPr lang="en-GB" dirty="0" smtClean="0"/>
              <a:t> </a:t>
            </a:r>
          </a:p>
          <a:p>
            <a:endParaRPr lang="en-GB" dirty="0"/>
          </a:p>
        </p:txBody>
      </p:sp>
      <p:sp>
        <p:nvSpPr>
          <p:cNvPr id="3" name="Title 2"/>
          <p:cNvSpPr>
            <a:spLocks noGrp="1"/>
          </p:cNvSpPr>
          <p:nvPr>
            <p:ph type="title"/>
          </p:nvPr>
        </p:nvSpPr>
        <p:spPr/>
        <p:txBody>
          <a:bodyPr>
            <a:normAutofit/>
          </a:bodyPr>
          <a:lstStyle/>
          <a:p>
            <a:r>
              <a:rPr lang="en-GB" sz="3200" dirty="0" smtClean="0"/>
              <a:t>Why is Coeliac Disease on the rise now?</a:t>
            </a:r>
            <a:endParaRPr lang="en-GB" sz="3200" dirty="0"/>
          </a:p>
        </p:txBody>
      </p:sp>
    </p:spTree>
    <p:extLst>
      <p:ext uri="{BB962C8B-B14F-4D97-AF65-F5344CB8AC3E}">
        <p14:creationId xmlns:p14="http://schemas.microsoft.com/office/powerpoint/2010/main" val="2344191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Hook worms </a:t>
            </a:r>
            <a:r>
              <a:rPr lang="en-GB" dirty="0" smtClean="0"/>
              <a:t>– do they protect?</a:t>
            </a:r>
          </a:p>
          <a:p>
            <a:pPr marL="109728" indent="0">
              <a:buNone/>
            </a:pPr>
            <a:r>
              <a:rPr lang="en-GB" dirty="0" smtClean="0"/>
              <a:t>  Coeliac patients infected with hook worms </a:t>
            </a:r>
          </a:p>
          <a:p>
            <a:pPr marL="109728" indent="0">
              <a:buNone/>
            </a:pPr>
            <a:r>
              <a:rPr lang="en-GB" dirty="0"/>
              <a:t> </a:t>
            </a:r>
            <a:r>
              <a:rPr lang="en-GB" dirty="0" smtClean="0"/>
              <a:t> and reintroduced to gluten had no </a:t>
            </a:r>
          </a:p>
          <a:p>
            <a:pPr marL="109728" indent="0">
              <a:buNone/>
            </a:pPr>
            <a:r>
              <a:rPr lang="en-GB" dirty="0"/>
              <a:t> </a:t>
            </a:r>
            <a:r>
              <a:rPr lang="en-GB" dirty="0" smtClean="0"/>
              <a:t> deterioration in their condition </a:t>
            </a:r>
            <a:r>
              <a:rPr lang="en-GB" dirty="0" smtClean="0">
                <a:sym typeface="Wingdings" panose="05000000000000000000" pitchFamily="2" charset="2"/>
              </a:rPr>
              <a:t></a:t>
            </a:r>
            <a:endParaRPr lang="en-GB" dirty="0" smtClean="0"/>
          </a:p>
          <a:p>
            <a:r>
              <a:rPr lang="en-GB" b="1" dirty="0" smtClean="0"/>
              <a:t>Flu virus </a:t>
            </a:r>
            <a:r>
              <a:rPr lang="en-GB" dirty="0" smtClean="0"/>
              <a:t>– 30% increase risk of developing CD 1-2 years post virus</a:t>
            </a:r>
          </a:p>
          <a:p>
            <a:r>
              <a:rPr lang="en-GB" b="1" dirty="0" smtClean="0"/>
              <a:t>Rotavirus</a:t>
            </a:r>
            <a:r>
              <a:rPr lang="en-GB" dirty="0" smtClean="0"/>
              <a:t> – 40% risk reduction in children after vaccination </a:t>
            </a:r>
            <a:r>
              <a:rPr lang="en-GB" dirty="0" smtClean="0">
                <a:sym typeface="Wingdings" panose="05000000000000000000" pitchFamily="2" charset="2"/>
              </a:rPr>
              <a:t></a:t>
            </a:r>
            <a:endParaRPr lang="en-GB" dirty="0" smtClean="0"/>
          </a:p>
          <a:p>
            <a:r>
              <a:rPr lang="en-GB" b="1" dirty="0" err="1" smtClean="0"/>
              <a:t>Reovirus</a:t>
            </a:r>
            <a:r>
              <a:rPr lang="en-GB" dirty="0" smtClean="0"/>
              <a:t> infection – triggers inflammatory responses to dietary antigens and development of CD</a:t>
            </a:r>
          </a:p>
          <a:p>
            <a:endParaRPr lang="en-GB" dirty="0"/>
          </a:p>
        </p:txBody>
      </p:sp>
      <p:sp>
        <p:nvSpPr>
          <p:cNvPr id="3" name="Title 2"/>
          <p:cNvSpPr>
            <a:spLocks noGrp="1"/>
          </p:cNvSpPr>
          <p:nvPr>
            <p:ph type="title"/>
          </p:nvPr>
        </p:nvSpPr>
        <p:spPr/>
        <p:txBody>
          <a:bodyPr/>
          <a:lstStyle/>
          <a:p>
            <a:r>
              <a:rPr lang="en-GB" dirty="0" smtClean="0"/>
              <a:t>Immunology: Associations</a:t>
            </a:r>
            <a:endParaRPr lang="en-GB" dirty="0"/>
          </a:p>
        </p:txBody>
      </p:sp>
    </p:spTree>
    <p:extLst>
      <p:ext uri="{BB962C8B-B14F-4D97-AF65-F5344CB8AC3E}">
        <p14:creationId xmlns:p14="http://schemas.microsoft.com/office/powerpoint/2010/main" val="2965140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dirty="0" smtClean="0"/>
              <a:t>The origins of CD lie in the origins of agriculture and the birth of human civilisation</a:t>
            </a:r>
          </a:p>
          <a:p>
            <a:r>
              <a:rPr lang="en-GB" dirty="0" smtClean="0"/>
              <a:t>Gene variants associated with CD have persisted due to balancing or positive selection driven by infectious diseases</a:t>
            </a:r>
          </a:p>
          <a:p>
            <a:r>
              <a:rPr lang="en-GB" dirty="0" smtClean="0"/>
              <a:t>CD has become more common in the late 20</a:t>
            </a:r>
            <a:r>
              <a:rPr lang="en-GB" baseline="30000" dirty="0" smtClean="0"/>
              <a:t>th</a:t>
            </a:r>
            <a:r>
              <a:rPr lang="en-GB" dirty="0" smtClean="0"/>
              <a:t> century</a:t>
            </a:r>
          </a:p>
          <a:p>
            <a:r>
              <a:rPr lang="en-GB" dirty="0" smtClean="0"/>
              <a:t>We still don’t really know why</a:t>
            </a:r>
          </a:p>
          <a:p>
            <a:r>
              <a:rPr lang="en-GB" dirty="0" smtClean="0"/>
              <a:t>Viral infections are likely to play a role in triggering CD</a:t>
            </a:r>
          </a:p>
          <a:p>
            <a:r>
              <a:rPr lang="en-GB" dirty="0" smtClean="0"/>
              <a:t>A vaccine in America is in phase 2 of study and is looking promising.</a:t>
            </a:r>
          </a:p>
          <a:p>
            <a:endParaRPr lang="en-GB" dirty="0" smtClean="0"/>
          </a:p>
          <a:p>
            <a:endParaRPr lang="en-GB" dirty="0"/>
          </a:p>
        </p:txBody>
      </p:sp>
      <p:sp>
        <p:nvSpPr>
          <p:cNvPr id="3" name="Title 2"/>
          <p:cNvSpPr>
            <a:spLocks noGrp="1"/>
          </p:cNvSpPr>
          <p:nvPr>
            <p:ph type="title"/>
          </p:nvPr>
        </p:nvSpPr>
        <p:spPr/>
        <p:txBody>
          <a:bodyPr/>
          <a:lstStyle/>
          <a:p>
            <a:r>
              <a:rPr lang="en-GB" dirty="0" smtClean="0"/>
              <a:t>Conclusions:</a:t>
            </a:r>
            <a:endParaRPr lang="en-GB" dirty="0"/>
          </a:p>
        </p:txBody>
      </p:sp>
    </p:spTree>
    <p:extLst>
      <p:ext uri="{BB962C8B-B14F-4D97-AF65-F5344CB8AC3E}">
        <p14:creationId xmlns:p14="http://schemas.microsoft.com/office/powerpoint/2010/main" val="5521897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National consultation with over 8000 responses, 1000 from healthcare professionals</a:t>
            </a:r>
          </a:p>
          <a:p>
            <a:r>
              <a:rPr lang="en-GB" dirty="0" smtClean="0"/>
              <a:t>Consultation response published in February 2018 recognising and acknowledging concerns re cost, availability, adherence and support</a:t>
            </a:r>
          </a:p>
          <a:p>
            <a:r>
              <a:rPr lang="en-GB" dirty="0" smtClean="0"/>
              <a:t>The government’s preferred option is to retain a limited range of bread and mix products on prescription</a:t>
            </a:r>
            <a:endParaRPr lang="en-GB" dirty="0"/>
          </a:p>
        </p:txBody>
      </p:sp>
      <p:sp>
        <p:nvSpPr>
          <p:cNvPr id="3" name="Title 2"/>
          <p:cNvSpPr>
            <a:spLocks noGrp="1"/>
          </p:cNvSpPr>
          <p:nvPr>
            <p:ph type="title"/>
          </p:nvPr>
        </p:nvSpPr>
        <p:spPr/>
        <p:txBody>
          <a:bodyPr>
            <a:normAutofit fontScale="90000"/>
          </a:bodyPr>
          <a:lstStyle/>
          <a:p>
            <a:r>
              <a:rPr lang="en-GB" dirty="0" smtClean="0"/>
              <a:t>Gluten Free Prescribing in England</a:t>
            </a:r>
            <a:endParaRPr lang="en-GB" dirty="0"/>
          </a:p>
        </p:txBody>
      </p:sp>
    </p:spTree>
    <p:extLst>
      <p:ext uri="{BB962C8B-B14F-4D97-AF65-F5344CB8AC3E}">
        <p14:creationId xmlns:p14="http://schemas.microsoft.com/office/powerpoint/2010/main" val="1205813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127 CCG’s including NEW Devon CCG have already altered the way they prescribe. NEW Devon have stopped all adult prescriptions for gluten free products </a:t>
            </a:r>
          </a:p>
          <a:p>
            <a:r>
              <a:rPr lang="en-GB" dirty="0" smtClean="0"/>
              <a:t>The consultation outcome does not require them to reverse this decision. NEW Devon haven’t commented on whether they will change as yet.</a:t>
            </a:r>
            <a:endParaRPr lang="en-GB" dirty="0"/>
          </a:p>
        </p:txBody>
      </p:sp>
      <p:sp>
        <p:nvSpPr>
          <p:cNvPr id="3" name="Title 2"/>
          <p:cNvSpPr>
            <a:spLocks noGrp="1"/>
          </p:cNvSpPr>
          <p:nvPr>
            <p:ph type="title"/>
          </p:nvPr>
        </p:nvSpPr>
        <p:spPr/>
        <p:txBody>
          <a:bodyPr/>
          <a:lstStyle/>
          <a:p>
            <a:r>
              <a:rPr lang="en-GB" dirty="0" smtClean="0"/>
              <a:t>CCG’s</a:t>
            </a:r>
            <a:endParaRPr lang="en-GB" dirty="0"/>
          </a:p>
        </p:txBody>
      </p:sp>
    </p:spTree>
    <p:extLst>
      <p:ext uri="{BB962C8B-B14F-4D97-AF65-F5344CB8AC3E}">
        <p14:creationId xmlns:p14="http://schemas.microsoft.com/office/powerpoint/2010/main" val="14569501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dirty="0" smtClean="0"/>
              <a:t>Task and Finish Group has been formed with the BDA, Coeliac UK, RCGP, RCPCH and manufacturer involvement.</a:t>
            </a:r>
          </a:p>
          <a:p>
            <a:endParaRPr lang="en-GB" dirty="0"/>
          </a:p>
          <a:p>
            <a:pPr marL="109728" indent="0">
              <a:buNone/>
            </a:pPr>
            <a:r>
              <a:rPr lang="en-GB" dirty="0" smtClean="0"/>
              <a:t>   ‘</a:t>
            </a:r>
            <a:r>
              <a:rPr lang="en-GB" i="1" dirty="0" smtClean="0"/>
              <a:t>to provide advice to the Department on implementing the changes to the availability of GF food in primary care. This will include, but not limited to; product list streamlining, pricing, suitability of products for a range of patients, update to the clinical indication, appropriate communications and alternative supply routes’</a:t>
            </a:r>
            <a:endParaRPr lang="en-GB" dirty="0"/>
          </a:p>
        </p:txBody>
      </p:sp>
      <p:sp>
        <p:nvSpPr>
          <p:cNvPr id="3" name="Title 2"/>
          <p:cNvSpPr>
            <a:spLocks noGrp="1"/>
          </p:cNvSpPr>
          <p:nvPr>
            <p:ph type="title"/>
          </p:nvPr>
        </p:nvSpPr>
        <p:spPr/>
        <p:txBody>
          <a:bodyPr/>
          <a:lstStyle/>
          <a:p>
            <a:r>
              <a:rPr lang="en-GB" dirty="0" smtClean="0"/>
              <a:t>Next Steps</a:t>
            </a:r>
            <a:endParaRPr lang="en-GB" dirty="0"/>
          </a:p>
        </p:txBody>
      </p:sp>
    </p:spTree>
    <p:extLst>
      <p:ext uri="{BB962C8B-B14F-4D97-AF65-F5344CB8AC3E}">
        <p14:creationId xmlns:p14="http://schemas.microsoft.com/office/powerpoint/2010/main" val="2456047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Improving the existing model </a:t>
            </a:r>
            <a:r>
              <a:rPr lang="en-GB" dirty="0" err="1" smtClean="0"/>
              <a:t>ie</a:t>
            </a:r>
            <a:r>
              <a:rPr lang="en-GB" dirty="0" smtClean="0"/>
              <a:t> GP prescription taken to pharmacy</a:t>
            </a:r>
          </a:p>
          <a:p>
            <a:r>
              <a:rPr lang="en-GB" dirty="0" smtClean="0"/>
              <a:t>Pharmacy led</a:t>
            </a:r>
          </a:p>
          <a:p>
            <a:r>
              <a:rPr lang="en-GB" dirty="0" smtClean="0"/>
              <a:t>Dietitian led</a:t>
            </a:r>
          </a:p>
          <a:p>
            <a:r>
              <a:rPr lang="en-GB" dirty="0" smtClean="0"/>
              <a:t>Pharmacy voucher</a:t>
            </a:r>
          </a:p>
          <a:p>
            <a:r>
              <a:rPr lang="en-GB" dirty="0" smtClean="0"/>
              <a:t>Supermarket voucher</a:t>
            </a:r>
          </a:p>
          <a:p>
            <a:r>
              <a:rPr lang="en-GB" dirty="0" smtClean="0"/>
              <a:t>Annual top up card for GF products – keep spend under control.</a:t>
            </a:r>
          </a:p>
          <a:p>
            <a:endParaRPr lang="en-GB" dirty="0"/>
          </a:p>
        </p:txBody>
      </p:sp>
      <p:sp>
        <p:nvSpPr>
          <p:cNvPr id="3" name="Title 2"/>
          <p:cNvSpPr>
            <a:spLocks noGrp="1"/>
          </p:cNvSpPr>
          <p:nvPr>
            <p:ph type="title"/>
          </p:nvPr>
        </p:nvSpPr>
        <p:spPr/>
        <p:txBody>
          <a:bodyPr/>
          <a:lstStyle/>
          <a:p>
            <a:r>
              <a:rPr lang="en-GB" dirty="0" smtClean="0"/>
              <a:t>Alternative Models</a:t>
            </a:r>
            <a:endParaRPr lang="en-GB" dirty="0"/>
          </a:p>
        </p:txBody>
      </p:sp>
    </p:spTree>
    <p:extLst>
      <p:ext uri="{BB962C8B-B14F-4D97-AF65-F5344CB8AC3E}">
        <p14:creationId xmlns:p14="http://schemas.microsoft.com/office/powerpoint/2010/main" val="3628938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Coeliac UK are contacting all CCG’s identifying where access has been restricted and challenging CCG’s to review and reverse these decisions. </a:t>
            </a:r>
          </a:p>
          <a:p>
            <a:r>
              <a:rPr lang="en-GB" dirty="0" smtClean="0"/>
              <a:t>The BDA are supporting these efforts by providing local dietitians with materials to help them approach their local CCG’s</a:t>
            </a:r>
            <a:endParaRPr lang="en-GB" dirty="0"/>
          </a:p>
        </p:txBody>
      </p:sp>
      <p:sp>
        <p:nvSpPr>
          <p:cNvPr id="3" name="Title 2"/>
          <p:cNvSpPr>
            <a:spLocks noGrp="1"/>
          </p:cNvSpPr>
          <p:nvPr>
            <p:ph type="title"/>
          </p:nvPr>
        </p:nvSpPr>
        <p:spPr/>
        <p:txBody>
          <a:bodyPr/>
          <a:lstStyle/>
          <a:p>
            <a:r>
              <a:rPr lang="en-GB" dirty="0" smtClean="0"/>
              <a:t>What do we do next?</a:t>
            </a:r>
            <a:endParaRPr lang="en-GB" dirty="0"/>
          </a:p>
        </p:txBody>
      </p:sp>
    </p:spTree>
    <p:extLst>
      <p:ext uri="{BB962C8B-B14F-4D97-AF65-F5344CB8AC3E}">
        <p14:creationId xmlns:p14="http://schemas.microsoft.com/office/powerpoint/2010/main" val="37198089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dirty="0" smtClean="0"/>
              <a:t>Vitamin D helps the body absorb calcium and is needed to keep bones and teeth healthy</a:t>
            </a:r>
          </a:p>
          <a:p>
            <a:r>
              <a:rPr lang="en-GB" dirty="0" smtClean="0"/>
              <a:t>It is made by the skin when exposed to sunlight and it is found in oily fish, egg yolk, meat, offal, milk fortified margarines/breakfast cereals and cod liver oil.</a:t>
            </a:r>
          </a:p>
          <a:p>
            <a:r>
              <a:rPr lang="en-GB" dirty="0" smtClean="0"/>
              <a:t>Public Health England recommend everyone in the general population over the age of 4 to take a daily supplement of 10 micrograms of vitamin D from October to February. </a:t>
            </a:r>
          </a:p>
          <a:p>
            <a:r>
              <a:rPr lang="en-GB" dirty="0" smtClean="0"/>
              <a:t>There are no specific recommendations on vitamin D intake for people with CD. Current advice is the same as for the general population</a:t>
            </a:r>
            <a:endParaRPr lang="en-GB" dirty="0"/>
          </a:p>
        </p:txBody>
      </p:sp>
      <p:sp>
        <p:nvSpPr>
          <p:cNvPr id="3" name="Title 2"/>
          <p:cNvSpPr>
            <a:spLocks noGrp="1"/>
          </p:cNvSpPr>
          <p:nvPr>
            <p:ph type="title"/>
          </p:nvPr>
        </p:nvSpPr>
        <p:spPr/>
        <p:txBody>
          <a:bodyPr>
            <a:normAutofit/>
          </a:bodyPr>
          <a:lstStyle/>
          <a:p>
            <a:r>
              <a:rPr lang="en-GB" sz="3200" dirty="0" smtClean="0"/>
              <a:t>Vitamin D – new recommendations</a:t>
            </a:r>
            <a:endParaRPr lang="en-GB" sz="3200" dirty="0"/>
          </a:p>
        </p:txBody>
      </p:sp>
    </p:spTree>
    <p:extLst>
      <p:ext uri="{BB962C8B-B14F-4D97-AF65-F5344CB8AC3E}">
        <p14:creationId xmlns:p14="http://schemas.microsoft.com/office/powerpoint/2010/main" val="1327364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GB" dirty="0" smtClean="0"/>
              <a:t>On average 19-64 year olds consume a third of their daily recommended intake</a:t>
            </a:r>
          </a:p>
          <a:p>
            <a:r>
              <a:rPr lang="en-GB" dirty="0" smtClean="0"/>
              <a:t>Adults can develop </a:t>
            </a:r>
            <a:r>
              <a:rPr lang="en-GB" dirty="0" err="1" smtClean="0"/>
              <a:t>osteomalacia</a:t>
            </a:r>
            <a:r>
              <a:rPr lang="en-GB" dirty="0" smtClean="0"/>
              <a:t> ( soft bones, bone pain and muscle weakness) if they do not get enough vitamin D</a:t>
            </a:r>
          </a:p>
          <a:p>
            <a:r>
              <a:rPr lang="en-GB" dirty="0" smtClean="0"/>
              <a:t>Supplements are widely available to buy from pharmacies, supermarkets and health food shops</a:t>
            </a:r>
          </a:p>
          <a:p>
            <a:r>
              <a:rPr lang="en-GB" dirty="0" smtClean="0"/>
              <a:t>If you are already on a calcium supplement – check it isn’t already combined with vitamin D, it is important not to have more than 1 supplement containing vitamin D.</a:t>
            </a:r>
          </a:p>
          <a:p>
            <a:r>
              <a:rPr lang="en-GB" dirty="0" smtClean="0"/>
              <a:t>There is no problem taking a vitamin D supplement alongside spending time in the sun as the body will only make what it needs.</a:t>
            </a:r>
            <a:endParaRPr lang="en-GB" dirty="0"/>
          </a:p>
        </p:txBody>
      </p:sp>
      <p:sp>
        <p:nvSpPr>
          <p:cNvPr id="3" name="Title 2"/>
          <p:cNvSpPr>
            <a:spLocks noGrp="1"/>
          </p:cNvSpPr>
          <p:nvPr>
            <p:ph type="title"/>
          </p:nvPr>
        </p:nvSpPr>
        <p:spPr/>
        <p:txBody>
          <a:bodyPr>
            <a:normAutofit/>
          </a:bodyPr>
          <a:lstStyle/>
          <a:p>
            <a:r>
              <a:rPr lang="en-GB" sz="3200" dirty="0" smtClean="0"/>
              <a:t>Vitamin </a:t>
            </a:r>
            <a:r>
              <a:rPr lang="en-GB" sz="3200" dirty="0" smtClean="0"/>
              <a:t>D continued</a:t>
            </a:r>
            <a:endParaRPr lang="en-GB" sz="3200" dirty="0"/>
          </a:p>
        </p:txBody>
      </p:sp>
    </p:spTree>
    <p:extLst>
      <p:ext uri="{BB962C8B-B14F-4D97-AF65-F5344CB8AC3E}">
        <p14:creationId xmlns:p14="http://schemas.microsoft.com/office/powerpoint/2010/main" val="32871523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dirty="0" smtClean="0"/>
              <a:t>People with CD may have an increased need for calcium compared to the general adult population</a:t>
            </a:r>
          </a:p>
          <a:p>
            <a:r>
              <a:rPr lang="en-GB" dirty="0" smtClean="0"/>
              <a:t>Adults with CD should have at least 1000mg  calcium/day compared to 700mg for the general population</a:t>
            </a:r>
          </a:p>
          <a:p>
            <a:r>
              <a:rPr lang="en-GB" dirty="0" smtClean="0"/>
              <a:t>If you can’t get all the calcium you need from your diet and your calcium levels are low you may need to take a calcium supplement. Speak to your doctor or dietitian for further advice</a:t>
            </a:r>
          </a:p>
          <a:p>
            <a:r>
              <a:rPr lang="en-GB" dirty="0" smtClean="0"/>
              <a:t>Your consultant will be able to advise if you require </a:t>
            </a:r>
            <a:r>
              <a:rPr lang="en-GB" dirty="0" smtClean="0"/>
              <a:t>medication (</a:t>
            </a:r>
            <a:r>
              <a:rPr lang="en-GB" dirty="0" err="1" smtClean="0"/>
              <a:t>biophosphates</a:t>
            </a:r>
            <a:r>
              <a:rPr lang="en-GB" dirty="0" smtClean="0"/>
              <a:t>) </a:t>
            </a:r>
            <a:r>
              <a:rPr lang="en-GB" dirty="0" smtClean="0"/>
              <a:t>to lower the risk of bones </a:t>
            </a:r>
            <a:r>
              <a:rPr lang="en-GB" dirty="0" smtClean="0"/>
              <a:t>breaking, </a:t>
            </a:r>
            <a:r>
              <a:rPr lang="en-GB" dirty="0" smtClean="0"/>
              <a:t>this will usually follow a </a:t>
            </a:r>
            <a:r>
              <a:rPr lang="en-GB" dirty="0" smtClean="0"/>
              <a:t>DXA </a:t>
            </a:r>
            <a:r>
              <a:rPr lang="en-GB" dirty="0" smtClean="0"/>
              <a:t>scan</a:t>
            </a:r>
            <a:endParaRPr lang="en-GB" dirty="0"/>
          </a:p>
        </p:txBody>
      </p:sp>
      <p:sp>
        <p:nvSpPr>
          <p:cNvPr id="3" name="Title 2"/>
          <p:cNvSpPr>
            <a:spLocks noGrp="1"/>
          </p:cNvSpPr>
          <p:nvPr>
            <p:ph type="title"/>
          </p:nvPr>
        </p:nvSpPr>
        <p:spPr/>
        <p:txBody>
          <a:bodyPr/>
          <a:lstStyle/>
          <a:p>
            <a:r>
              <a:rPr lang="en-GB" dirty="0" smtClean="0"/>
              <a:t>Calcium</a:t>
            </a:r>
            <a:endParaRPr lang="en-GB" dirty="0"/>
          </a:p>
        </p:txBody>
      </p:sp>
    </p:spTree>
    <p:extLst>
      <p:ext uri="{BB962C8B-B14F-4D97-AF65-F5344CB8AC3E}">
        <p14:creationId xmlns:p14="http://schemas.microsoft.com/office/powerpoint/2010/main" val="15070391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High calcium containing foods</a:t>
            </a:r>
            <a:endParaRPr lang="en-GB" dirty="0"/>
          </a:p>
        </p:txBody>
      </p:sp>
      <p:sp>
        <p:nvSpPr>
          <p:cNvPr id="4" name="Text Placeholder 3"/>
          <p:cNvSpPr>
            <a:spLocks noGrp="1"/>
          </p:cNvSpPr>
          <p:nvPr>
            <p:ph type="body" idx="1"/>
          </p:nvPr>
        </p:nvSpPr>
        <p:spPr/>
        <p:txBody>
          <a:bodyPr/>
          <a:lstStyle/>
          <a:p>
            <a:r>
              <a:rPr lang="en-GB" dirty="0" smtClean="0"/>
              <a:t>Portion size of food</a:t>
            </a:r>
            <a:endParaRPr lang="en-GB" dirty="0"/>
          </a:p>
        </p:txBody>
      </p:sp>
      <p:sp>
        <p:nvSpPr>
          <p:cNvPr id="6" name="Text Placeholder 5"/>
          <p:cNvSpPr>
            <a:spLocks noGrp="1"/>
          </p:cNvSpPr>
          <p:nvPr>
            <p:ph type="body" sz="half" idx="3"/>
          </p:nvPr>
        </p:nvSpPr>
        <p:spPr/>
        <p:txBody>
          <a:bodyPr/>
          <a:lstStyle/>
          <a:p>
            <a:r>
              <a:rPr lang="en-GB" dirty="0" smtClean="0"/>
              <a:t>Calcium content/portion</a:t>
            </a:r>
            <a:endParaRPr lang="en-GB" dirty="0"/>
          </a:p>
        </p:txBody>
      </p:sp>
      <p:sp>
        <p:nvSpPr>
          <p:cNvPr id="5" name="Content Placeholder 4"/>
          <p:cNvSpPr>
            <a:spLocks noGrp="1"/>
          </p:cNvSpPr>
          <p:nvPr>
            <p:ph sz="quarter" idx="2"/>
          </p:nvPr>
        </p:nvSpPr>
        <p:spPr/>
        <p:txBody>
          <a:bodyPr>
            <a:normAutofit/>
          </a:bodyPr>
          <a:lstStyle/>
          <a:p>
            <a:r>
              <a:rPr lang="en-GB" sz="1800" dirty="0" smtClean="0"/>
              <a:t>200ml skimmed milk</a:t>
            </a:r>
          </a:p>
          <a:p>
            <a:r>
              <a:rPr lang="en-GB" sz="1800" dirty="0" smtClean="0"/>
              <a:t>200ml s skimmed milk</a:t>
            </a:r>
          </a:p>
          <a:p>
            <a:r>
              <a:rPr lang="en-GB" sz="1800" dirty="0" smtClean="0"/>
              <a:t>½ can tinned sardines</a:t>
            </a:r>
          </a:p>
          <a:p>
            <a:r>
              <a:rPr lang="en-GB" sz="1800" dirty="0" smtClean="0"/>
              <a:t>30 g cheddar cheese</a:t>
            </a:r>
          </a:p>
          <a:p>
            <a:r>
              <a:rPr lang="en-GB" sz="1800" dirty="0" smtClean="0"/>
              <a:t>2 </a:t>
            </a:r>
            <a:r>
              <a:rPr lang="en-GB" sz="1800" dirty="0" err="1" smtClean="0"/>
              <a:t>tsp</a:t>
            </a:r>
            <a:r>
              <a:rPr lang="en-GB" sz="1800" dirty="0" smtClean="0"/>
              <a:t> sesame seeds</a:t>
            </a:r>
          </a:p>
          <a:p>
            <a:r>
              <a:rPr lang="en-GB" sz="1800" dirty="0" smtClean="0"/>
              <a:t>125g pot yoghurt</a:t>
            </a:r>
          </a:p>
          <a:p>
            <a:r>
              <a:rPr lang="en-GB" sz="1800" dirty="0" smtClean="0"/>
              <a:t>½ tin baked beans</a:t>
            </a:r>
          </a:p>
          <a:p>
            <a:r>
              <a:rPr lang="en-GB" sz="1800" dirty="0" smtClean="0"/>
              <a:t>1 orange</a:t>
            </a:r>
          </a:p>
          <a:p>
            <a:r>
              <a:rPr lang="en-GB" sz="1800" dirty="0" smtClean="0"/>
              <a:t>3 </a:t>
            </a:r>
            <a:r>
              <a:rPr lang="en-GB" sz="1800" dirty="0" err="1" smtClean="0"/>
              <a:t>tblsp</a:t>
            </a:r>
            <a:r>
              <a:rPr lang="en-GB" sz="1800" dirty="0" smtClean="0"/>
              <a:t> broccoli</a:t>
            </a:r>
            <a:endParaRPr lang="en-GB" sz="1800" dirty="0"/>
          </a:p>
        </p:txBody>
      </p:sp>
      <p:sp>
        <p:nvSpPr>
          <p:cNvPr id="7" name="Content Placeholder 6"/>
          <p:cNvSpPr>
            <a:spLocks noGrp="1"/>
          </p:cNvSpPr>
          <p:nvPr>
            <p:ph sz="quarter" idx="4"/>
          </p:nvPr>
        </p:nvSpPr>
        <p:spPr/>
        <p:txBody>
          <a:bodyPr/>
          <a:lstStyle/>
          <a:p>
            <a:r>
              <a:rPr lang="en-GB" sz="2000" dirty="0" smtClean="0"/>
              <a:t>248mg</a:t>
            </a:r>
          </a:p>
          <a:p>
            <a:r>
              <a:rPr lang="en-GB" sz="2000" dirty="0" smtClean="0"/>
              <a:t>244mg</a:t>
            </a:r>
          </a:p>
          <a:p>
            <a:r>
              <a:rPr lang="en-GB" sz="2000" dirty="0" smtClean="0"/>
              <a:t>230mg</a:t>
            </a:r>
          </a:p>
          <a:p>
            <a:r>
              <a:rPr lang="en-GB" sz="2000" dirty="0" smtClean="0"/>
              <a:t>220mg</a:t>
            </a:r>
          </a:p>
          <a:p>
            <a:r>
              <a:rPr lang="en-GB" sz="2000" dirty="0" smtClean="0"/>
              <a:t>170mg</a:t>
            </a:r>
          </a:p>
          <a:p>
            <a:r>
              <a:rPr lang="en-GB" sz="2000" dirty="0" smtClean="0"/>
              <a:t>170mg</a:t>
            </a:r>
          </a:p>
          <a:p>
            <a:r>
              <a:rPr lang="en-GB" sz="2000" dirty="0" smtClean="0"/>
              <a:t>105mg</a:t>
            </a:r>
          </a:p>
          <a:p>
            <a:r>
              <a:rPr lang="en-GB" sz="2000" dirty="0" smtClean="0"/>
              <a:t>70mg</a:t>
            </a:r>
          </a:p>
          <a:p>
            <a:r>
              <a:rPr lang="en-GB" sz="2000" dirty="0" smtClean="0"/>
              <a:t>32mg</a:t>
            </a:r>
          </a:p>
        </p:txBody>
      </p:sp>
    </p:spTree>
    <p:extLst>
      <p:ext uri="{BB962C8B-B14F-4D97-AF65-F5344CB8AC3E}">
        <p14:creationId xmlns:p14="http://schemas.microsoft.com/office/powerpoint/2010/main" val="35474855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a:buFont typeface="Wingdings" panose="05000000000000000000" pitchFamily="2" charset="2"/>
              <a:buChar char="Ø"/>
            </a:pPr>
            <a:r>
              <a:rPr lang="en-GB" dirty="0" smtClean="0"/>
              <a:t>If you have </a:t>
            </a:r>
            <a:r>
              <a:rPr lang="en-GB" dirty="0" err="1" smtClean="0"/>
              <a:t>coeliacs</a:t>
            </a:r>
            <a:r>
              <a:rPr lang="en-GB" dirty="0" smtClean="0"/>
              <a:t> disease you are identified as high risk of developing osteoporosis and fragility fractures</a:t>
            </a:r>
          </a:p>
          <a:p>
            <a:pPr>
              <a:buFont typeface="Wingdings" panose="05000000000000000000" pitchFamily="2" charset="2"/>
              <a:buChar char="Ø"/>
            </a:pPr>
            <a:r>
              <a:rPr lang="en-GB" dirty="0" smtClean="0"/>
              <a:t>DXA scans are offered to:</a:t>
            </a:r>
          </a:p>
          <a:p>
            <a:pPr>
              <a:buFont typeface="Arial" panose="020B0604020202020204" pitchFamily="34" charset="0"/>
              <a:buChar char="•"/>
            </a:pPr>
            <a:r>
              <a:rPr lang="en-GB" dirty="0" smtClean="0"/>
              <a:t>&gt;50 </a:t>
            </a:r>
            <a:r>
              <a:rPr lang="en-GB" dirty="0" err="1" smtClean="0"/>
              <a:t>yrs</a:t>
            </a:r>
            <a:r>
              <a:rPr lang="en-GB" dirty="0" smtClean="0"/>
              <a:t> with a history of fragility fractures </a:t>
            </a:r>
          </a:p>
          <a:p>
            <a:pPr>
              <a:buFont typeface="Arial" panose="020B0604020202020204" pitchFamily="34" charset="0"/>
              <a:buChar char="•"/>
            </a:pPr>
            <a:r>
              <a:rPr lang="en-GB" dirty="0" smtClean="0"/>
              <a:t>&lt;40 </a:t>
            </a:r>
            <a:r>
              <a:rPr lang="en-GB" dirty="0" err="1" smtClean="0"/>
              <a:t>yrs</a:t>
            </a:r>
            <a:r>
              <a:rPr lang="en-GB" dirty="0" smtClean="0"/>
              <a:t> with a major risk factor </a:t>
            </a:r>
            <a:r>
              <a:rPr lang="en-GB" dirty="0" err="1" smtClean="0"/>
              <a:t>eg</a:t>
            </a:r>
            <a:r>
              <a:rPr lang="en-GB" dirty="0" smtClean="0"/>
              <a:t> CD</a:t>
            </a:r>
          </a:p>
          <a:p>
            <a:pPr>
              <a:buFont typeface="Arial" panose="020B0604020202020204" pitchFamily="34" charset="0"/>
              <a:buChar char="•"/>
            </a:pPr>
            <a:r>
              <a:rPr lang="en-GB" dirty="0" smtClean="0"/>
              <a:t>Other groups with a 10 </a:t>
            </a:r>
            <a:r>
              <a:rPr lang="en-GB" dirty="0" err="1"/>
              <a:t>y</a:t>
            </a:r>
            <a:r>
              <a:rPr lang="en-GB" dirty="0" err="1" smtClean="0"/>
              <a:t>r</a:t>
            </a:r>
            <a:r>
              <a:rPr lang="en-GB" dirty="0" smtClean="0"/>
              <a:t> fragility fracture risk of 10% </a:t>
            </a:r>
          </a:p>
          <a:p>
            <a:pPr>
              <a:buFont typeface="Wingdings" panose="05000000000000000000" pitchFamily="2" charset="2"/>
              <a:buChar char="Ø"/>
            </a:pPr>
            <a:r>
              <a:rPr lang="en-GB" dirty="0" smtClean="0"/>
              <a:t>Repeat scan appropriate to individual but usually within 2 years</a:t>
            </a:r>
            <a:endParaRPr lang="en-GB" dirty="0"/>
          </a:p>
        </p:txBody>
      </p:sp>
      <p:sp>
        <p:nvSpPr>
          <p:cNvPr id="2" name="Title 1"/>
          <p:cNvSpPr>
            <a:spLocks noGrp="1"/>
          </p:cNvSpPr>
          <p:nvPr>
            <p:ph type="title"/>
          </p:nvPr>
        </p:nvSpPr>
        <p:spPr/>
        <p:txBody>
          <a:bodyPr/>
          <a:lstStyle/>
          <a:p>
            <a:r>
              <a:rPr lang="en-GB" dirty="0" smtClean="0"/>
              <a:t>DXA scan</a:t>
            </a:r>
            <a:endParaRPr lang="en-GB" dirty="0"/>
          </a:p>
        </p:txBody>
      </p:sp>
    </p:spTree>
    <p:extLst>
      <p:ext uri="{BB962C8B-B14F-4D97-AF65-F5344CB8AC3E}">
        <p14:creationId xmlns:p14="http://schemas.microsoft.com/office/powerpoint/2010/main" val="6361228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109728" indent="0">
              <a:buNone/>
            </a:pPr>
            <a:r>
              <a:rPr lang="en-GB" dirty="0" smtClean="0"/>
              <a:t>The following should be covered:</a:t>
            </a:r>
          </a:p>
          <a:p>
            <a:pPr marL="109728" indent="0">
              <a:buNone/>
            </a:pPr>
            <a:endParaRPr lang="en-GB" dirty="0" smtClean="0"/>
          </a:p>
          <a:p>
            <a:r>
              <a:rPr lang="en-GB" dirty="0" smtClean="0"/>
              <a:t>Ensure adequate advice and information on CD and gluten free diets have been received and assess adherence to diet</a:t>
            </a:r>
          </a:p>
          <a:p>
            <a:r>
              <a:rPr lang="en-GB" dirty="0" smtClean="0"/>
              <a:t>Assess for symptoms and signs of CD, its complications and associated conditions </a:t>
            </a:r>
            <a:r>
              <a:rPr lang="en-GB" dirty="0" err="1" smtClean="0"/>
              <a:t>eg</a:t>
            </a:r>
            <a:r>
              <a:rPr lang="en-GB" dirty="0" smtClean="0"/>
              <a:t> GI symptoms, BMI, osteoporosis risk</a:t>
            </a:r>
          </a:p>
          <a:p>
            <a:r>
              <a:rPr lang="en-GB" dirty="0" smtClean="0"/>
              <a:t>Consider annual blood testing </a:t>
            </a:r>
          </a:p>
          <a:p>
            <a:r>
              <a:rPr lang="en-GB" dirty="0" smtClean="0"/>
              <a:t>If diarrhoea and/or other symptoms recur or persist on a strict GF diet consider diagnosis</a:t>
            </a:r>
          </a:p>
          <a:p>
            <a:r>
              <a:rPr lang="en-GB" dirty="0" smtClean="0"/>
              <a:t>Referral </a:t>
            </a:r>
            <a:r>
              <a:rPr lang="en-GB" dirty="0" smtClean="0"/>
              <a:t>back to gastroenterologist if there are signs of complications/persistent symptoms</a:t>
            </a:r>
          </a:p>
          <a:p>
            <a:r>
              <a:rPr lang="en-GB" dirty="0" smtClean="0"/>
              <a:t>Referral </a:t>
            </a:r>
            <a:r>
              <a:rPr lang="en-GB" dirty="0" smtClean="0"/>
              <a:t>to dietitian if </a:t>
            </a:r>
            <a:r>
              <a:rPr lang="en-GB" dirty="0" smtClean="0"/>
              <a:t>it’s </a:t>
            </a:r>
            <a:r>
              <a:rPr lang="en-GB" dirty="0" smtClean="0"/>
              <a:t>difficult to asses adherence to GF diet</a:t>
            </a:r>
          </a:p>
          <a:p>
            <a:r>
              <a:rPr lang="en-GB" dirty="0" smtClean="0"/>
              <a:t>Offer immunisations</a:t>
            </a:r>
          </a:p>
          <a:p>
            <a:r>
              <a:rPr lang="en-GB" dirty="0" smtClean="0"/>
              <a:t>Offer more frequent review if there is a clinical need </a:t>
            </a:r>
            <a:r>
              <a:rPr lang="en-GB" dirty="0" err="1" smtClean="0"/>
              <a:t>eg</a:t>
            </a:r>
            <a:r>
              <a:rPr lang="en-GB" dirty="0" smtClean="0"/>
              <a:t> pregnancy</a:t>
            </a:r>
          </a:p>
          <a:p>
            <a:endParaRPr lang="en-GB" dirty="0"/>
          </a:p>
        </p:txBody>
      </p:sp>
      <p:sp>
        <p:nvSpPr>
          <p:cNvPr id="3" name="Title 2"/>
          <p:cNvSpPr>
            <a:spLocks noGrp="1"/>
          </p:cNvSpPr>
          <p:nvPr>
            <p:ph type="title"/>
          </p:nvPr>
        </p:nvSpPr>
        <p:spPr/>
        <p:txBody>
          <a:bodyPr>
            <a:normAutofit/>
          </a:bodyPr>
          <a:lstStyle/>
          <a:p>
            <a:r>
              <a:rPr lang="en-GB" sz="3200" dirty="0" smtClean="0"/>
              <a:t>Annual review (GP)</a:t>
            </a:r>
            <a:endParaRPr lang="en-GB" sz="3200" dirty="0"/>
          </a:p>
        </p:txBody>
      </p:sp>
    </p:spTree>
    <p:extLst>
      <p:ext uri="{BB962C8B-B14F-4D97-AF65-F5344CB8AC3E}">
        <p14:creationId xmlns:p14="http://schemas.microsoft.com/office/powerpoint/2010/main" val="3082971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CD fulfils many but not all of the WHO criteria for screening.</a:t>
            </a:r>
          </a:p>
          <a:p>
            <a:r>
              <a:rPr lang="en-GB" dirty="0" smtClean="0"/>
              <a:t>There is insufficient evidence to recommend population screening however testing should be carried out on:-</a:t>
            </a:r>
          </a:p>
          <a:p>
            <a:pPr>
              <a:buFont typeface="Arial" panose="020B0604020202020204" pitchFamily="34" charset="0"/>
              <a:buChar char="•"/>
            </a:pPr>
            <a:r>
              <a:rPr lang="en-GB" dirty="0" smtClean="0"/>
              <a:t>Symptomatic first degree relatives (10% prevalence)</a:t>
            </a:r>
          </a:p>
          <a:p>
            <a:pPr>
              <a:buFont typeface="Arial" panose="020B0604020202020204" pitchFamily="34" charset="0"/>
              <a:buChar char="•"/>
            </a:pPr>
            <a:r>
              <a:rPr lang="en-GB" dirty="0" smtClean="0"/>
              <a:t>High risk groups – iron deficiency anaemia, Down’s syndrome, T1 Diabetes, osteoporosis and IBS (2-5% prevalence)</a:t>
            </a:r>
            <a:endParaRPr lang="en-GB" dirty="0"/>
          </a:p>
        </p:txBody>
      </p:sp>
      <p:sp>
        <p:nvSpPr>
          <p:cNvPr id="3" name="Title 2"/>
          <p:cNvSpPr>
            <a:spLocks noGrp="1"/>
          </p:cNvSpPr>
          <p:nvPr>
            <p:ph type="title"/>
          </p:nvPr>
        </p:nvSpPr>
        <p:spPr/>
        <p:txBody>
          <a:bodyPr/>
          <a:lstStyle/>
          <a:p>
            <a:r>
              <a:rPr lang="en-GB" dirty="0" smtClean="0"/>
              <a:t>Screening</a:t>
            </a:r>
            <a:endParaRPr lang="en-GB" dirty="0"/>
          </a:p>
        </p:txBody>
      </p:sp>
    </p:spTree>
    <p:extLst>
      <p:ext uri="{BB962C8B-B14F-4D97-AF65-F5344CB8AC3E}">
        <p14:creationId xmlns:p14="http://schemas.microsoft.com/office/powerpoint/2010/main" val="477033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Pneumococcal Vaccination</a:t>
            </a:r>
            <a:endParaRPr lang="en-GB" dirty="0"/>
          </a:p>
        </p:txBody>
      </p:sp>
      <p:sp>
        <p:nvSpPr>
          <p:cNvPr id="5" name="Content Placeholder 4"/>
          <p:cNvSpPr>
            <a:spLocks noGrp="1"/>
          </p:cNvSpPr>
          <p:nvPr>
            <p:ph idx="1"/>
          </p:nvPr>
        </p:nvSpPr>
        <p:spPr/>
        <p:txBody>
          <a:bodyPr>
            <a:normAutofit fontScale="92500" lnSpcReduction="10000"/>
          </a:bodyPr>
          <a:lstStyle/>
          <a:p>
            <a:pPr>
              <a:defRPr/>
            </a:pPr>
            <a:r>
              <a:rPr lang="en-GB" sz="2800" dirty="0" smtClean="0"/>
              <a:t>Some </a:t>
            </a:r>
            <a:r>
              <a:rPr lang="en-GB" sz="2800" dirty="0"/>
              <a:t>people with coeliac disease have been found to be </a:t>
            </a:r>
            <a:r>
              <a:rPr lang="en-GB" sz="2800" dirty="0" err="1"/>
              <a:t>hyposplenic</a:t>
            </a:r>
            <a:r>
              <a:rPr lang="en-GB" sz="2800" dirty="0"/>
              <a:t> potentially putting them at risk of pneumococcal infections. </a:t>
            </a:r>
          </a:p>
          <a:p>
            <a:pPr>
              <a:defRPr/>
            </a:pPr>
            <a:r>
              <a:rPr lang="en-GB" sz="2800" dirty="0"/>
              <a:t>Based on advice from the Health Advisory Council (</a:t>
            </a:r>
            <a:r>
              <a:rPr lang="en-GB" sz="2800" dirty="0">
                <a:hlinkClick r:id="rId2"/>
              </a:rPr>
              <a:t>HAC</a:t>
            </a:r>
            <a:r>
              <a:rPr lang="en-GB" sz="2800" dirty="0"/>
              <a:t>), Coeliac UK recommends that everyone with coeliac disease is vaccinated against pneumococcal infection</a:t>
            </a:r>
          </a:p>
          <a:p>
            <a:pPr>
              <a:defRPr/>
            </a:pPr>
            <a:r>
              <a:rPr lang="en-GB" sz="2800" dirty="0">
                <a:hlinkClick r:id="rId3" tooltip="BSG Guidelines"/>
              </a:rPr>
              <a:t>The BSG Guidelines</a:t>
            </a:r>
            <a:r>
              <a:rPr lang="en-GB" sz="2800" dirty="0"/>
              <a:t> for the diagnosis and management of adult coeliac disease (2014) recommend patients newly diagnosed with coeliac disease have the pneumococcal vaccine, this is a one off injection.</a:t>
            </a:r>
            <a:endParaRPr lang="en-GB" dirty="0"/>
          </a:p>
        </p:txBody>
      </p:sp>
    </p:spTree>
    <p:extLst>
      <p:ext uri="{BB962C8B-B14F-4D97-AF65-F5344CB8AC3E}">
        <p14:creationId xmlns:p14="http://schemas.microsoft.com/office/powerpoint/2010/main" val="5695464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4693" y="1745896"/>
            <a:ext cx="5681604" cy="4261203"/>
          </a:xfrm>
        </p:spPr>
      </p:pic>
      <p:sp>
        <p:nvSpPr>
          <p:cNvPr id="3" name="Title 2"/>
          <p:cNvSpPr>
            <a:spLocks noGrp="1"/>
          </p:cNvSpPr>
          <p:nvPr>
            <p:ph type="title"/>
          </p:nvPr>
        </p:nvSpPr>
        <p:spPr/>
        <p:txBody>
          <a:bodyPr/>
          <a:lstStyle/>
          <a:p>
            <a:endParaRPr lang="en-GB" dirty="0"/>
          </a:p>
        </p:txBody>
      </p:sp>
    </p:spTree>
    <p:extLst>
      <p:ext uri="{BB962C8B-B14F-4D97-AF65-F5344CB8AC3E}">
        <p14:creationId xmlns:p14="http://schemas.microsoft.com/office/powerpoint/2010/main" val="6350051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525</TotalTime>
  <Words>1459</Words>
  <Application>Microsoft Office PowerPoint</Application>
  <PresentationFormat>On-screen Show (4:3)</PresentationFormat>
  <Paragraphs>155</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Concourse</vt:lpstr>
      <vt:lpstr>Coeliac Group Update 2018</vt:lpstr>
      <vt:lpstr>PowerPoint Presentation</vt:lpstr>
      <vt:lpstr>Why do I have Coeliac Disease?</vt:lpstr>
      <vt:lpstr>History </vt:lpstr>
      <vt:lpstr>Evolution</vt:lpstr>
      <vt:lpstr>Genetic </vt:lpstr>
      <vt:lpstr>Why is Coeliac Disease on the rise now?</vt:lpstr>
      <vt:lpstr>Immunology: Associations</vt:lpstr>
      <vt:lpstr>Conclusions:</vt:lpstr>
      <vt:lpstr>Gluten Free Prescribing in England</vt:lpstr>
      <vt:lpstr>CCG’s</vt:lpstr>
      <vt:lpstr>Next Steps</vt:lpstr>
      <vt:lpstr>Alternative Models</vt:lpstr>
      <vt:lpstr>What do we do next?</vt:lpstr>
      <vt:lpstr>Vitamin D – new recommendations</vt:lpstr>
      <vt:lpstr>Vitamin D continued</vt:lpstr>
      <vt:lpstr>Calcium</vt:lpstr>
      <vt:lpstr>High calcium containing foods</vt:lpstr>
      <vt:lpstr>DXA scan</vt:lpstr>
      <vt:lpstr>Annual review (GP)</vt:lpstr>
      <vt:lpstr>Screening</vt:lpstr>
      <vt:lpstr>Pneumococcal Vaccination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Coeliac Society Update 2018</dc:title>
  <dc:creator>Catherine</dc:creator>
  <cp:lastModifiedBy>tancockc</cp:lastModifiedBy>
  <cp:revision>38</cp:revision>
  <dcterms:created xsi:type="dcterms:W3CDTF">2018-04-02T20:18:46Z</dcterms:created>
  <dcterms:modified xsi:type="dcterms:W3CDTF">2018-04-04T13:54:37Z</dcterms:modified>
</cp:coreProperties>
</file>