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5" r:id="rId4"/>
    <p:sldId id="278" r:id="rId5"/>
    <p:sldId id="262" r:id="rId6"/>
    <p:sldId id="279" r:id="rId7"/>
    <p:sldId id="280" r:id="rId8"/>
    <p:sldId id="270" r:id="rId9"/>
    <p:sldId id="282" r:id="rId10"/>
    <p:sldId id="271" r:id="rId11"/>
    <p:sldId id="261" r:id="rId12"/>
    <p:sldId id="281" r:id="rId13"/>
  </p:sldIdLst>
  <p:sldSz cx="12192000" cy="6858000"/>
  <p:notesSz cx="6889750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C1B52EAD-E4F5-4BBA-9E1E-16AD1F4D3CEB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506"/>
            <a:ext cx="5511800" cy="394486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0450992-0BDA-46B9-96A2-6714B73B417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3314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D3198-552D-6AFD-29E4-9CC09375A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83AF4-D0C9-50E9-C495-5B5C3ABB7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63AEF-4527-F985-75AD-802B80E05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4E7B0-3F10-CB31-634E-B6F5D7A8F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74532-0A83-01C8-EB89-055DC05A9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0444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AF91F-10D3-85EB-F090-C87F5A176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44615-374E-2902-987C-3B3849358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AC6CC-BAA8-5758-EEFF-6D7CF7EF3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01C68-9EDD-5037-20E5-A34E8A6F8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DEFDB-7686-8BEF-24B6-9BE082B0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27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D8559-CD32-EA5A-863A-643CB26A5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8C003-5D10-ECBE-8825-B9F5BF7FB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A0D0C-729D-184B-8B07-521190244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30DFC-431E-7EBD-F152-04CA3A3E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F4F9D-8389-1F4E-0A84-2C776282E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56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85ED-0164-867D-1515-F7723EAF8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60E97-5277-DBC6-3620-0F22E082FA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BCC0D-9A13-159F-9FE4-94493FD2CF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5A299-BC93-F831-8383-5F5D1D68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0F3CB8-CC17-6A43-3CDC-5239FD618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8A9F67-373E-6812-176B-D505D597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3565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81D62-1A6B-2C29-2408-A732FF6BA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E80FC-5474-57EC-A254-73C04FED7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B3A60-D2EA-FE7F-FBEE-ADBF8F06B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C2606E-B8BB-3D8C-87EA-C999ABB03B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13466E-6626-51D7-BE71-3C88B6E02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1FD45D-6150-67CB-AB97-76FCEEF0D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E608AA-CEDC-184C-A5B4-7A945A22F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1E6B83-B903-4387-B78A-AF1E86759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900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3057-2584-8C78-2A85-64B2C2E20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D115F3-10B0-963B-1A4F-38749BB2F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1EA25B-AAF6-0301-458B-4D8F59EE5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0F298-1907-62B7-0037-7BFF023BD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8571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E789E2-F7E7-6DB2-ADC8-E00C97A45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22A9BB-56C5-9D4B-5C80-4BC47F5C8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713B2-C50F-6012-0FB0-4AB03A93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9137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52542-A21E-B3DF-A19F-886FE070E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D414C-D681-8D67-267A-A502A5742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53793-AFC3-93FA-A3FA-2E33FC154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0ABD3-27B5-5DE7-E99A-BA88099A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05A98-1EA3-ABCD-D958-F5C5A260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67B84-C0B8-1BC5-9E6A-9C1D74474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613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41FAE-ABC7-45C0-2AB5-BDFAF46B4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326FFA-FA93-A395-0525-B820CE555E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EE0EF-E761-85D4-EF67-CF51A2CC9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6AD01-A90F-9BA4-508C-826F963AE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CC3D1-4DB8-A4ED-4EC9-99EC796D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F4A0C-07C8-0059-6658-20742AA6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998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65DB-A089-896C-1D34-14EB79DB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AB247-038D-6303-CA0C-EA7820C348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40EA1-0815-4347-4028-12A78F32C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259B2-205F-E8B6-2629-F1FF3C78A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58588-7943-9204-4316-DB1076FC5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32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FD9895-3889-F047-F8CD-BC9C383EF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5DD97-EB97-A9E6-20D1-227F0687E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5E797-FCC6-08FB-7406-0FA2E09E9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C9A1C-337A-B176-3DD4-EC6E01799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1917B-6A80-29C8-53B1-7393224D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0316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23A8C4-1E82-F6CD-3223-DB5E838DC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3971A-122A-0450-2C41-694475C30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CBB84-0646-668C-E768-D4AFE9ED6E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D9B6F-663A-4A98-8EDD-04B11FC39005}" type="datetimeFigureOut">
              <a:rPr lang="en-GB" smtClean="0"/>
              <a:t>21/04/2024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BF639-08A2-07A4-9A05-A68F3671E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2BF28-EDAF-56B6-EC02-827A4E446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52FCB-BC8D-419A-95ED-37DCB5CCE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175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5EC7AE-79FB-B35A-BC49-0C8859FA7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609" y="114104"/>
            <a:ext cx="4109493" cy="17779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4FE10D-E090-54AC-19FA-D7229D55D114}"/>
              </a:ext>
            </a:extLst>
          </p:cNvPr>
          <p:cNvSpPr txBox="1"/>
          <p:nvPr/>
        </p:nvSpPr>
        <p:spPr>
          <a:xfrm>
            <a:off x="124356" y="2061191"/>
            <a:ext cx="1188291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Welcome to</a:t>
            </a:r>
          </a:p>
          <a:p>
            <a:pPr algn="ctr"/>
            <a:endParaRPr lang="en-GB" dirty="0"/>
          </a:p>
          <a:p>
            <a:pPr algn="ctr"/>
            <a:r>
              <a:rPr lang="en-US" sz="4400" b="1" cap="all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Swindon Local Group AGM</a:t>
            </a:r>
          </a:p>
          <a:p>
            <a:pPr algn="ctr"/>
            <a:endParaRPr lang="en-US" sz="2000" spc="20" dirty="0">
              <a:latin typeface="Verdana" panose="020B060403050404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spc="20" dirty="0">
                <a:latin typeface="Verdana" panose="020B060403050404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Starting at 7:00pm</a:t>
            </a:r>
          </a:p>
          <a:p>
            <a:pPr algn="ctr"/>
            <a:endParaRPr lang="en-US" sz="2000" spc="20" dirty="0">
              <a:latin typeface="Verdana" panose="020B060403050404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spc="20" dirty="0">
              <a:latin typeface="Verdana" panose="020B060403050404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spc="20" dirty="0">
                <a:latin typeface="Verdana" panose="020B060403050404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Food and refreshments supplied by </a:t>
            </a:r>
          </a:p>
          <a:p>
            <a:pPr algn="ctr"/>
            <a:endParaRPr lang="en-US" sz="1400" spc="20" dirty="0">
              <a:latin typeface="Verdana" panose="020B060403050404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spc="20" dirty="0">
                <a:latin typeface="Verdana" panose="020B060403050404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Dandelion Cafe</a:t>
            </a:r>
            <a:endParaRPr lang="en-US" sz="2000" b="1" spc="20" dirty="0">
              <a:latin typeface="Verdana" panose="020B060403050404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spc="20" dirty="0">
                <a:latin typeface="Verdana" panose="020B060403050404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7158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895928" y="358768"/>
            <a:ext cx="10418618" cy="5679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Agenda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en-GB" sz="2000" b="1" u="none" strike="noStrike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Welcome 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Apologies for absence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Minutes of previous AGM -17</a:t>
            </a:r>
            <a:r>
              <a:rPr lang="en-GB" sz="3200" b="1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th</a:t>
            </a: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May 2023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Group Organiser’s Report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Treasurer’s Report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Election of Committee Members</a:t>
            </a:r>
            <a:endParaRPr lang="en-GB" sz="1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24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518982" y="358768"/>
            <a:ext cx="10860218" cy="3406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Group Organiser’s Report</a:t>
            </a:r>
          </a:p>
          <a:p>
            <a:pPr algn="ctr">
              <a:lnSpc>
                <a:spcPct val="107000"/>
              </a:lnSpc>
              <a:spcAft>
                <a:spcPts val="1800"/>
              </a:spcAft>
            </a:pP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Chair Update</a:t>
            </a:r>
          </a:p>
          <a:p>
            <a:pPr marL="457200" lvl="0" indent="-457200">
              <a:lnSpc>
                <a:spcPct val="107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Local Group Activities</a:t>
            </a:r>
          </a:p>
          <a:p>
            <a:pPr lvl="0">
              <a:lnSpc>
                <a:spcPct val="107000"/>
              </a:lnSpc>
              <a:spcAft>
                <a:spcPts val="1800"/>
              </a:spcAft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4FD7326-9227-A55C-4BC9-AA0B95592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71030"/>
              </p:ext>
            </p:extLst>
          </p:nvPr>
        </p:nvGraphicFramePr>
        <p:xfrm>
          <a:off x="2149008" y="3822558"/>
          <a:ext cx="8128000" cy="1891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09824381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58333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Coffee Afternoons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Evening Meet-Ups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334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Christmas Meal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 err="1">
                          <a:solidFill>
                            <a:schemeClr val="tx1"/>
                          </a:solidFill>
                        </a:rPr>
                        <a:t>Fish’n’Chips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57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Bowling with BATS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Facebook Group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586041"/>
                  </a:ext>
                </a:extLst>
              </a:tr>
              <a:tr h="408311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Monthly Newsletter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Newly Diagnosed Support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690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GWH Dietician Support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Venue Recommendations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01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23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518982" y="358768"/>
            <a:ext cx="10860218" cy="1590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Group Organiser’s Report</a:t>
            </a:r>
          </a:p>
          <a:p>
            <a:pPr lvl="0">
              <a:lnSpc>
                <a:spcPct val="107000"/>
              </a:lnSpc>
              <a:spcAft>
                <a:spcPts val="1800"/>
              </a:spcAft>
            </a:pPr>
            <a:endParaRPr lang="en-GB" sz="2000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800"/>
              </a:spcAft>
            </a:pPr>
            <a:endParaRPr lang="en-GB" sz="1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D6B3B2-02C0-7E13-C8CA-73FF496D9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630787"/>
            <a:ext cx="11811000" cy="509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24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803564" y="358768"/>
            <a:ext cx="10651150" cy="5679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Agenda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en-GB" sz="2000" b="1" u="none" strike="noStrike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Welcome 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Apologies for absence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Minutes of previous AGM </a:t>
            </a:r>
            <a:r>
              <a:rPr lang="en-GB" sz="28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 22</a:t>
            </a:r>
            <a:r>
              <a:rPr lang="en-GB" sz="2800" b="1" baseline="3000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nd</a:t>
            </a:r>
            <a:r>
              <a:rPr lang="en-GB" sz="28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June 2021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Group Organiser’s Report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Treasurer’s Report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Election of Committee Members</a:t>
            </a:r>
            <a:endParaRPr lang="en-GB" sz="1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26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166255" y="358768"/>
            <a:ext cx="11841525" cy="3453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Treasurer’s Report</a:t>
            </a: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en-GB" sz="2800" b="1" i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Headlines</a:t>
            </a: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Balance healthy and keen to use it to support YOU! Send suggestions</a:t>
            </a:r>
          </a:p>
          <a:p>
            <a:pPr marL="457200" indent="-457200">
              <a:lnSpc>
                <a:spcPct val="107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Ban</a:t>
            </a:r>
            <a:r>
              <a:rPr lang="en-GB" sz="2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k account now with HSBC</a:t>
            </a:r>
          </a:p>
          <a:p>
            <a:pPr marL="457200" indent="-457200">
              <a:lnSpc>
                <a:spcPct val="107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Donations always welcome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24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166255" y="358768"/>
            <a:ext cx="11841525" cy="4777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Treasurer’s Report</a:t>
            </a:r>
          </a:p>
          <a:p>
            <a:pPr>
              <a:lnSpc>
                <a:spcPct val="107000"/>
              </a:lnSpc>
              <a:spcAft>
                <a:spcPts val="1200"/>
              </a:spcAft>
            </a:pP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b="1" i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Accounts - Financial Year and Calendar Year 2023</a:t>
            </a:r>
          </a:p>
          <a:p>
            <a:pPr>
              <a:lnSpc>
                <a:spcPct val="107000"/>
              </a:lnSpc>
            </a:pPr>
            <a:r>
              <a:rPr lang="en-GB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Opening Balance 	      £755.17</a:t>
            </a:r>
            <a:b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Bank             £715.17</a:t>
            </a:r>
            <a:b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Cash In Hand £</a:t>
            </a:r>
            <a:r>
              <a:rPr lang="en-GB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40.00</a:t>
            </a:r>
          </a:p>
          <a:p>
            <a:pPr>
              <a:lnSpc>
                <a:spcPct val="107000"/>
              </a:lnSpc>
            </a:pPr>
            <a:endParaRPr lang="en-GB" sz="16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Closing Balance 	      £</a:t>
            </a:r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390.88</a:t>
            </a:r>
            <a:b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Bank             £350.88</a:t>
            </a:r>
            <a:b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Cash In Hand £ </a:t>
            </a:r>
            <a:r>
              <a:rPr lang="en-GB" sz="12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40.00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  <p:graphicFrame>
        <p:nvGraphicFramePr>
          <p:cNvPr id="7" name="Table 16">
            <a:extLst>
              <a:ext uri="{FF2B5EF4-FFF2-40B4-BE49-F238E27FC236}">
                <a16:creationId xmlns:a16="http://schemas.microsoft.com/office/drawing/2014/main" id="{1E969519-FD17-727C-A4CC-5FF4D14E7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48088"/>
              </p:ext>
            </p:extLst>
          </p:nvPr>
        </p:nvGraphicFramePr>
        <p:xfrm>
          <a:off x="749564" y="5091182"/>
          <a:ext cx="10919392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3120193908"/>
                    </a:ext>
                  </a:extLst>
                </a:gridCol>
                <a:gridCol w="5432992">
                  <a:extLst>
                    <a:ext uri="{9D8B030D-6E8A-4147-A177-3AD203B41FA5}">
                      <a16:colId xmlns:a16="http://schemas.microsoft.com/office/drawing/2014/main" val="2898732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Out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46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£34 – donations from events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£371.40 – Group events (Christmas meal, bowling etc)</a:t>
                      </a:r>
                    </a:p>
                    <a:p>
                      <a:pPr algn="ctr"/>
                      <a:r>
                        <a:rPr lang="en-GB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£7.00 – leaflets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611664"/>
                  </a:ext>
                </a:extLst>
              </a:tr>
            </a:tbl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080D99-79DF-C54C-896D-AC3689FDB0C4}"/>
              </a:ext>
            </a:extLst>
          </p:cNvPr>
          <p:cNvCxnSpPr>
            <a:cxnSpLocks/>
          </p:cNvCxnSpPr>
          <p:nvPr/>
        </p:nvCxnSpPr>
        <p:spPr>
          <a:xfrm>
            <a:off x="6209260" y="5317722"/>
            <a:ext cx="0" cy="141732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8452555-3ED2-B019-E8DD-F35E000EC130}"/>
              </a:ext>
            </a:extLst>
          </p:cNvPr>
          <p:cNvCxnSpPr>
            <a:cxnSpLocks/>
          </p:cNvCxnSpPr>
          <p:nvPr/>
        </p:nvCxnSpPr>
        <p:spPr>
          <a:xfrm>
            <a:off x="3768436" y="5182923"/>
            <a:ext cx="4673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595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803564" y="358768"/>
            <a:ext cx="10651150" cy="5679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Agenda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en-GB" sz="2000" b="1" u="none" strike="noStrike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Welcome 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Apologies for absence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Minutes of previous AGM </a:t>
            </a:r>
            <a:r>
              <a:rPr lang="en-GB" sz="28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 22</a:t>
            </a:r>
            <a:r>
              <a:rPr lang="en-GB" sz="2800" b="1" baseline="3000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nd</a:t>
            </a:r>
            <a:r>
              <a:rPr lang="en-GB" sz="28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June 2021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Group Organiser’s Report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Treasurer’s Report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Election of Committee Members</a:t>
            </a:r>
            <a:endParaRPr lang="en-GB" sz="1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61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166255" y="358768"/>
            <a:ext cx="11841525" cy="5002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Election of </a:t>
            </a: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Committee Members</a:t>
            </a: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Martin standing down as Chair – </a:t>
            </a:r>
            <a:r>
              <a:rPr lang="en-GB" sz="2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need a replacement or group will have to disband</a:t>
            </a:r>
          </a:p>
          <a:p>
            <a:pPr marL="457200" indent="-457200">
              <a:lnSpc>
                <a:spcPct val="107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Claire Huckerby-Brown</a:t>
            </a:r>
            <a:r>
              <a:rPr lang="en-GB" sz="2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 Treasurer</a:t>
            </a:r>
          </a:p>
          <a:p>
            <a:pPr marL="457200" indent="-457200">
              <a:lnSpc>
                <a:spcPct val="107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Zoe Thomas</a:t>
            </a:r>
            <a:r>
              <a:rPr lang="en-GB" sz="2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- Secretary</a:t>
            </a:r>
          </a:p>
          <a:p>
            <a:pPr marL="457200" indent="-457200">
              <a:lnSpc>
                <a:spcPct val="107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Gareth Williams – Food Venue Co-Ordinator</a:t>
            </a:r>
          </a:p>
          <a:p>
            <a:pPr marL="457200" indent="-457200">
              <a:lnSpc>
                <a:spcPct val="107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Lisa Fry – Membership Secretary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87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803564" y="358768"/>
            <a:ext cx="10651150" cy="5679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Agenda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800"/>
              </a:spcAft>
            </a:pPr>
            <a:r>
              <a:rPr lang="en-GB" sz="2000" b="1" u="none" strike="noStrike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Welcome 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Apologies for absence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Minutes of previous AGM </a:t>
            </a:r>
            <a:r>
              <a:rPr lang="en-GB" sz="28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 22nd June 2021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Group Organiser’s Report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Treasurer’s Report</a:t>
            </a:r>
            <a:endParaRPr lang="en-GB" sz="20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GB" sz="3200" b="1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Election of Committee Members</a:t>
            </a:r>
            <a:endParaRPr lang="en-GB" sz="1200" b="1" dirty="0">
              <a:solidFill>
                <a:schemeClr val="bg1">
                  <a:lumMod val="6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38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518981" y="358768"/>
            <a:ext cx="11375861" cy="433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Our Next Events</a:t>
            </a:r>
          </a:p>
          <a:p>
            <a:pPr algn="ctr">
              <a:lnSpc>
                <a:spcPct val="107000"/>
              </a:lnSpc>
            </a:pP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32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May </a:t>
            </a:r>
          </a:p>
          <a:p>
            <a:pPr>
              <a:lnSpc>
                <a:spcPct val="107000"/>
              </a:lnSpc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- Wednesday 8</a:t>
            </a:r>
            <a:r>
              <a:rPr lang="en-GB" sz="2400" b="1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th</a:t>
            </a: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2pm – Coffee Afternoon </a:t>
            </a:r>
            <a:r>
              <a:rPr lang="en-GB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</a:t>
            </a: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The Hub, Swindon</a:t>
            </a:r>
            <a:endParaRPr lang="en-GB" sz="26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32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</a:t>
            </a: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- Wednesday </a:t>
            </a:r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15th</a:t>
            </a: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2pm </a:t>
            </a: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 Coffee Afternoon </a:t>
            </a:r>
            <a:r>
              <a:rPr lang="en-GB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 Dandelion, RWB</a:t>
            </a:r>
            <a:endParaRPr lang="en-GB" sz="1600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 </a:t>
            </a: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- Saturday 18</a:t>
            </a:r>
            <a:r>
              <a:rPr lang="en-GB" sz="2400" b="1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th</a:t>
            </a: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5.30p</a:t>
            </a:r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 </a:t>
            </a: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 </a:t>
            </a:r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Chinese</a:t>
            </a:r>
            <a:r>
              <a:rPr lang="en-GB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 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Oriental Aroma, RWB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   </a:t>
            </a:r>
            <a:r>
              <a:rPr lang="en-GB" sz="3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</a:t>
            </a:r>
            <a:endParaRPr lang="en-GB" sz="2000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</a:pPr>
            <a:r>
              <a:rPr lang="en-GB" sz="2400" b="1" i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Additional Volunteers are always very welcome to help our group grow further - Please have a chat </a:t>
            </a:r>
            <a:r>
              <a:rPr lang="en-GB" sz="2400" b="1" i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with us</a:t>
            </a:r>
            <a:endParaRPr lang="en-GB" sz="2400" b="1" i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718A1DC-F231-F08C-25FA-26E8A73814CA}"/>
              </a:ext>
            </a:extLst>
          </p:cNvPr>
          <p:cNvSpPr/>
          <p:nvPr/>
        </p:nvSpPr>
        <p:spPr>
          <a:xfrm>
            <a:off x="374944" y="3799051"/>
            <a:ext cx="11442112" cy="90406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727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8EAC2-EAA4-EF60-471D-0ECF6B6FE496}"/>
              </a:ext>
            </a:extLst>
          </p:cNvPr>
          <p:cNvSpPr txBox="1"/>
          <p:nvPr/>
        </p:nvSpPr>
        <p:spPr>
          <a:xfrm>
            <a:off x="518981" y="358768"/>
            <a:ext cx="11375861" cy="6527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en-GB" sz="3200" b="1" u="sng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GB" sz="4400" b="1" u="sng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GB" sz="88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What events or activities do you want?</a:t>
            </a:r>
            <a:endParaRPr lang="en-GB" sz="2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3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</a:t>
            </a:r>
            <a:endParaRPr lang="en-GB" sz="2000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829E-A840-8C9E-1096-4A592F0F6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687" y="111938"/>
            <a:ext cx="2940156" cy="12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80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369</Words>
  <Application>Microsoft Office PowerPoint</Application>
  <PresentationFormat>Widescreen</PresentationFormat>
  <Paragraphs>98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Hiscock</dc:creator>
  <cp:lastModifiedBy>Zoe Thomas</cp:lastModifiedBy>
  <cp:revision>16</cp:revision>
  <cp:lastPrinted>2023-05-17T09:20:10Z</cp:lastPrinted>
  <dcterms:created xsi:type="dcterms:W3CDTF">2022-06-21T14:34:50Z</dcterms:created>
  <dcterms:modified xsi:type="dcterms:W3CDTF">2024-04-21T18:53:35Z</dcterms:modified>
</cp:coreProperties>
</file>